
<file path=[Content_Types].xml><?xml version="1.0" encoding="utf-8"?>
<Types xmlns="http://schemas.openxmlformats.org/package/2006/content-types">
  <Default Extension="png" ContentType="image/png"/>
  <Default Extension="jpeg" ContentType="image/jpeg"/>
  <Default Extension="ashx" ContentType="image/pn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9.jpg" ContentType="image/jpeg"/>
  <Override PartName="/ppt/media/image90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94.jpg" ContentType="image/jpeg"/>
  <Override PartName="/ppt/media/image107.jpg" ContentType="image/jpeg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83" r:id="rId3"/>
    <p:sldId id="284" r:id="rId4"/>
    <p:sldId id="269" r:id="rId5"/>
    <p:sldId id="275" r:id="rId6"/>
    <p:sldId id="270" r:id="rId7"/>
    <p:sldId id="274" r:id="rId8"/>
    <p:sldId id="272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311" r:id="rId19"/>
    <p:sldId id="312" r:id="rId20"/>
    <p:sldId id="313" r:id="rId21"/>
    <p:sldId id="291" r:id="rId22"/>
    <p:sldId id="292" r:id="rId23"/>
    <p:sldId id="285" r:id="rId24"/>
    <p:sldId id="296" r:id="rId25"/>
    <p:sldId id="293" r:id="rId26"/>
    <p:sldId id="297" r:id="rId27"/>
    <p:sldId id="301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294" r:id="rId36"/>
    <p:sldId id="295" r:id="rId37"/>
    <p:sldId id="316" r:id="rId38"/>
    <p:sldId id="314" r:id="rId39"/>
    <p:sldId id="315" r:id="rId40"/>
    <p:sldId id="317" r:id="rId41"/>
    <p:sldId id="318" r:id="rId42"/>
    <p:sldId id="319" r:id="rId4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A3E"/>
    <a:srgbClr val="116174"/>
    <a:srgbClr val="2770A1"/>
    <a:srgbClr val="D13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9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zr\Downloads\gipIndexNew%20(5)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zr\Downloads\gipIndexNew%20(5)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118233267716535E-2"/>
          <c:y val="3.4482758620689655E-2"/>
          <c:w val="0.71857410881801143"/>
          <c:h val="0.836206896551724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tys PLN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Sheet1!$B$1:$K$1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Sheet1!$B$2:$K$2</c:f>
              <c:numCache>
                <c:formatCode>General</c:formatCode>
                <c:ptCount val="10"/>
                <c:pt idx="0">
                  <c:v>525</c:v>
                </c:pt>
                <c:pt idx="1">
                  <c:v>624</c:v>
                </c:pt>
                <c:pt idx="2">
                  <c:v>1286</c:v>
                </c:pt>
                <c:pt idx="3">
                  <c:v>1441</c:v>
                </c:pt>
                <c:pt idx="4">
                  <c:v>2368</c:v>
                </c:pt>
                <c:pt idx="5">
                  <c:v>2064</c:v>
                </c:pt>
                <c:pt idx="6">
                  <c:v>2721</c:v>
                </c:pt>
                <c:pt idx="7">
                  <c:v>7834</c:v>
                </c:pt>
                <c:pt idx="8">
                  <c:v>10500</c:v>
                </c:pt>
                <c:pt idx="9">
                  <c:v>12300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4E-4746-925B-BDE7B6B0EA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7464456"/>
        <c:axId val="377464064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Zespól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Sheet1!$B$3:$K$3</c:f>
              <c:numCache>
                <c:formatCode>General</c:formatCode>
                <c:ptCount val="10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11</c:v>
                </c:pt>
                <c:pt idx="4">
                  <c:v>11</c:v>
                </c:pt>
                <c:pt idx="5">
                  <c:v>12</c:v>
                </c:pt>
                <c:pt idx="6">
                  <c:v>16</c:v>
                </c:pt>
                <c:pt idx="7">
                  <c:v>39</c:v>
                </c:pt>
                <c:pt idx="8">
                  <c:v>46</c:v>
                </c:pt>
                <c:pt idx="9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4E-4746-925B-BDE7B6B0EA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5674088"/>
        <c:axId val="377466808"/>
      </c:lineChart>
      <c:catAx>
        <c:axId val="377464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77464064"/>
        <c:crosses val="autoZero"/>
        <c:auto val="1"/>
        <c:lblAlgn val="ctr"/>
        <c:lblOffset val="100"/>
        <c:noMultiLvlLbl val="0"/>
      </c:catAx>
      <c:valAx>
        <c:axId val="37746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77464456"/>
        <c:crosses val="autoZero"/>
        <c:crossBetween val="between"/>
      </c:valAx>
      <c:valAx>
        <c:axId val="37746680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75674088"/>
        <c:crosses val="max"/>
        <c:crossBetween val="between"/>
      </c:valAx>
      <c:catAx>
        <c:axId val="375674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74668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pl-PL" sz="2000">
                <a:solidFill>
                  <a:sysClr val="windowText" lastClr="000000"/>
                </a:solidFill>
                <a:latin typeface="+mj-lt"/>
              </a:rPr>
              <a:t>GIP60 vs WIG20</a:t>
            </a:r>
          </a:p>
        </c:rich>
      </c:tx>
      <c:layout>
        <c:manualLayout>
          <c:xMode val="edge"/>
          <c:yMode val="edge"/>
          <c:x val="0.38940036341611145"/>
          <c:y val="2.41109101868595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7.5629663939066435E-2"/>
          <c:y val="8.7016274864376145E-2"/>
          <c:w val="0.85854847329604156"/>
          <c:h val="0.77299957758444748"/>
        </c:manualLayout>
      </c:layout>
      <c:lineChart>
        <c:grouping val="stacked"/>
        <c:varyColors val="0"/>
        <c:ser>
          <c:idx val="1"/>
          <c:order val="0"/>
          <c:tx>
            <c:strRef>
              <c:f>XI!$F$1</c:f>
              <c:strCache>
                <c:ptCount val="1"/>
                <c:pt idx="0">
                  <c:v>WIG20</c:v>
                </c:pt>
              </c:strCache>
            </c:strRef>
          </c:tx>
          <c:spPr>
            <a:ln w="158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XI!$E$2:$E$104</c:f>
              <c:strCache>
                <c:ptCount val="84"/>
                <c:pt idx="0">
                  <c:v>X 2016</c:v>
                </c:pt>
                <c:pt idx="21">
                  <c:v>XI 2016</c:v>
                </c:pt>
                <c:pt idx="41">
                  <c:v>XII 2016</c:v>
                </c:pt>
                <c:pt idx="62">
                  <c:v>I 2017</c:v>
                </c:pt>
                <c:pt idx="83">
                  <c:v>II 2017</c:v>
                </c:pt>
              </c:strCache>
            </c:strRef>
          </c:cat>
          <c:val>
            <c:numRef>
              <c:f>XI!$F$2:$F$104</c:f>
              <c:numCache>
                <c:formatCode>General</c:formatCode>
                <c:ptCount val="103"/>
                <c:pt idx="0">
                  <c:v>1725.44</c:v>
                </c:pt>
                <c:pt idx="1">
                  <c:v>1754.04</c:v>
                </c:pt>
                <c:pt idx="2">
                  <c:v>1762.23</c:v>
                </c:pt>
                <c:pt idx="3">
                  <c:v>1761.9</c:v>
                </c:pt>
                <c:pt idx="4">
                  <c:v>1751.72</c:v>
                </c:pt>
                <c:pt idx="5">
                  <c:v>1765.95</c:v>
                </c:pt>
                <c:pt idx="6">
                  <c:v>1757.04</c:v>
                </c:pt>
                <c:pt idx="7">
                  <c:v>1760.43</c:v>
                </c:pt>
                <c:pt idx="8">
                  <c:v>1727.55</c:v>
                </c:pt>
                <c:pt idx="9">
                  <c:v>1719.64</c:v>
                </c:pt>
                <c:pt idx="10">
                  <c:v>1714.2</c:v>
                </c:pt>
                <c:pt idx="11">
                  <c:v>1721.21</c:v>
                </c:pt>
                <c:pt idx="12">
                  <c:v>1744.53</c:v>
                </c:pt>
                <c:pt idx="13">
                  <c:v>1748.99</c:v>
                </c:pt>
                <c:pt idx="14">
                  <c:v>1752.25</c:v>
                </c:pt>
                <c:pt idx="15">
                  <c:v>1782.79</c:v>
                </c:pt>
                <c:pt idx="16">
                  <c:v>1785.59</c:v>
                </c:pt>
                <c:pt idx="17">
                  <c:v>1779.73</c:v>
                </c:pt>
                <c:pt idx="18">
                  <c:v>1795.33</c:v>
                </c:pt>
                <c:pt idx="19">
                  <c:v>1817.79</c:v>
                </c:pt>
                <c:pt idx="20">
                  <c:v>1814.66</c:v>
                </c:pt>
                <c:pt idx="21">
                  <c:v>1765.62</c:v>
                </c:pt>
                <c:pt idx="22">
                  <c:v>1767.37</c:v>
                </c:pt>
                <c:pt idx="23">
                  <c:v>1758.22</c:v>
                </c:pt>
                <c:pt idx="24">
                  <c:v>1761.79</c:v>
                </c:pt>
                <c:pt idx="25">
                  <c:v>1783.22</c:v>
                </c:pt>
                <c:pt idx="26">
                  <c:v>1790.66</c:v>
                </c:pt>
                <c:pt idx="27">
                  <c:v>1796.75</c:v>
                </c:pt>
                <c:pt idx="28">
                  <c:v>1753.86</c:v>
                </c:pt>
                <c:pt idx="29">
                  <c:v>1754.02</c:v>
                </c:pt>
                <c:pt idx="30">
                  <c:v>1758.54</c:v>
                </c:pt>
                <c:pt idx="31">
                  <c:v>1742.39</c:v>
                </c:pt>
                <c:pt idx="32">
                  <c:v>1725.74</c:v>
                </c:pt>
                <c:pt idx="33">
                  <c:v>1756.35</c:v>
                </c:pt>
                <c:pt idx="34">
                  <c:v>1775.66</c:v>
                </c:pt>
                <c:pt idx="35">
                  <c:v>1796.63</c:v>
                </c:pt>
                <c:pt idx="36">
                  <c:v>1807.27</c:v>
                </c:pt>
                <c:pt idx="37">
                  <c:v>1796.3</c:v>
                </c:pt>
                <c:pt idx="38">
                  <c:v>1776.3</c:v>
                </c:pt>
                <c:pt idx="39">
                  <c:v>1780.04</c:v>
                </c:pt>
                <c:pt idx="40">
                  <c:v>1798.22</c:v>
                </c:pt>
                <c:pt idx="41">
                  <c:v>1783.94</c:v>
                </c:pt>
                <c:pt idx="42">
                  <c:v>1783.57</c:v>
                </c:pt>
                <c:pt idx="43">
                  <c:v>1845.66</c:v>
                </c:pt>
                <c:pt idx="44">
                  <c:v>1876.56</c:v>
                </c:pt>
                <c:pt idx="45">
                  <c:v>1889.51</c:v>
                </c:pt>
                <c:pt idx="46">
                  <c:v>1921.08</c:v>
                </c:pt>
                <c:pt idx="47">
                  <c:v>1899.76</c:v>
                </c:pt>
                <c:pt idx="48">
                  <c:v>1882.58</c:v>
                </c:pt>
                <c:pt idx="49">
                  <c:v>1919.49</c:v>
                </c:pt>
                <c:pt idx="50">
                  <c:v>1934.87</c:v>
                </c:pt>
                <c:pt idx="51">
                  <c:v>1911.16</c:v>
                </c:pt>
                <c:pt idx="52">
                  <c:v>1918.54</c:v>
                </c:pt>
                <c:pt idx="53">
                  <c:v>1924.67</c:v>
                </c:pt>
                <c:pt idx="54">
                  <c:v>1940.46</c:v>
                </c:pt>
                <c:pt idx="55">
                  <c:v>1927.9</c:v>
                </c:pt>
                <c:pt idx="56">
                  <c:v>1943.73</c:v>
                </c:pt>
                <c:pt idx="57">
                  <c:v>1933.6</c:v>
                </c:pt>
                <c:pt idx="58">
                  <c:v>1936.72</c:v>
                </c:pt>
                <c:pt idx="59">
                  <c:v>1932.75</c:v>
                </c:pt>
                <c:pt idx="60">
                  <c:v>1946.32</c:v>
                </c:pt>
                <c:pt idx="61">
                  <c:v>1947.92</c:v>
                </c:pt>
                <c:pt idx="62">
                  <c:v>1956.72</c:v>
                </c:pt>
                <c:pt idx="63">
                  <c:v>1989.64</c:v>
                </c:pt>
                <c:pt idx="64">
                  <c:v>1999.93</c:v>
                </c:pt>
                <c:pt idx="65">
                  <c:v>1998.76</c:v>
                </c:pt>
                <c:pt idx="66">
                  <c:v>2009.19</c:v>
                </c:pt>
                <c:pt idx="67">
                  <c:v>2023.64</c:v>
                </c:pt>
                <c:pt idx="68">
                  <c:v>2030.64</c:v>
                </c:pt>
                <c:pt idx="69">
                  <c:v>2022.95</c:v>
                </c:pt>
                <c:pt idx="70">
                  <c:v>2015.89</c:v>
                </c:pt>
                <c:pt idx="71">
                  <c:v>2025.25</c:v>
                </c:pt>
                <c:pt idx="72">
                  <c:v>2015.28</c:v>
                </c:pt>
                <c:pt idx="73">
                  <c:v>2005.65</c:v>
                </c:pt>
                <c:pt idx="74">
                  <c:v>2015.47</c:v>
                </c:pt>
                <c:pt idx="75">
                  <c:v>2006.01</c:v>
                </c:pt>
                <c:pt idx="76">
                  <c:v>1991.36</c:v>
                </c:pt>
                <c:pt idx="77">
                  <c:v>2013.17</c:v>
                </c:pt>
                <c:pt idx="78">
                  <c:v>2079.15</c:v>
                </c:pt>
                <c:pt idx="79">
                  <c:v>2080.4</c:v>
                </c:pt>
                <c:pt idx="80">
                  <c:v>2084.0500000000002</c:v>
                </c:pt>
                <c:pt idx="81">
                  <c:v>2051.4899999999998</c:v>
                </c:pt>
                <c:pt idx="82">
                  <c:v>2056.83</c:v>
                </c:pt>
                <c:pt idx="83">
                  <c:v>2079.1</c:v>
                </c:pt>
                <c:pt idx="84">
                  <c:v>2065.14</c:v>
                </c:pt>
                <c:pt idx="85">
                  <c:v>2076.12</c:v>
                </c:pt>
                <c:pt idx="86">
                  <c:v>2089.61</c:v>
                </c:pt>
                <c:pt idx="87">
                  <c:v>2086.54</c:v>
                </c:pt>
                <c:pt idx="88">
                  <c:v>2083.65</c:v>
                </c:pt>
                <c:pt idx="89">
                  <c:v>2132.4</c:v>
                </c:pt>
                <c:pt idx="90">
                  <c:v>2154.79</c:v>
                </c:pt>
                <c:pt idx="91">
                  <c:v>2179.66</c:v>
                </c:pt>
                <c:pt idx="92">
                  <c:v>2173.7600000000002</c:v>
                </c:pt>
                <c:pt idx="93">
                  <c:v>2184.33</c:v>
                </c:pt>
                <c:pt idx="94">
                  <c:v>2215.36</c:v>
                </c:pt>
                <c:pt idx="95">
                  <c:v>2188.3000000000002</c:v>
                </c:pt>
                <c:pt idx="96">
                  <c:v>2192.79</c:v>
                </c:pt>
                <c:pt idx="97">
                  <c:v>2248.52</c:v>
                </c:pt>
                <c:pt idx="98">
                  <c:v>2251.02</c:v>
                </c:pt>
                <c:pt idx="99">
                  <c:v>2256.0100000000002</c:v>
                </c:pt>
                <c:pt idx="100">
                  <c:v>2212.04</c:v>
                </c:pt>
                <c:pt idx="101">
                  <c:v>2210.2600000000002</c:v>
                </c:pt>
                <c:pt idx="102">
                  <c:v>2191.25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0A-4D52-9DBD-30B63B7A1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9361824"/>
        <c:axId val="679369040"/>
      </c:lineChart>
      <c:lineChart>
        <c:grouping val="stacked"/>
        <c:varyColors val="0"/>
        <c:ser>
          <c:idx val="2"/>
          <c:order val="1"/>
          <c:tx>
            <c:strRef>
              <c:f>XI!$G$1</c:f>
              <c:strCache>
                <c:ptCount val="1"/>
                <c:pt idx="0">
                  <c:v>GIP</c:v>
                </c:pt>
              </c:strCache>
            </c:strRef>
          </c:tx>
          <c:spPr>
            <a:ln w="15875" cap="sq">
              <a:solidFill>
                <a:schemeClr val="tx1"/>
              </a:solidFill>
              <a:miter lim="800000"/>
            </a:ln>
            <a:effectLst/>
          </c:spPr>
          <c:marker>
            <c:symbol val="none"/>
          </c:marker>
          <c:cat>
            <c:strRef>
              <c:f>XI!$E$2:$E$104</c:f>
              <c:strCache>
                <c:ptCount val="84"/>
                <c:pt idx="0">
                  <c:v>X 2016</c:v>
                </c:pt>
                <c:pt idx="21">
                  <c:v>XI 2016</c:v>
                </c:pt>
                <c:pt idx="41">
                  <c:v>XII 2016</c:v>
                </c:pt>
                <c:pt idx="62">
                  <c:v>I 2017</c:v>
                </c:pt>
                <c:pt idx="83">
                  <c:v>II 2017</c:v>
                </c:pt>
              </c:strCache>
            </c:strRef>
          </c:cat>
          <c:val>
            <c:numRef>
              <c:f>XI!$G$2:$G$104</c:f>
              <c:numCache>
                <c:formatCode>General</c:formatCode>
                <c:ptCount val="103"/>
                <c:pt idx="0">
                  <c:v>1016.22</c:v>
                </c:pt>
                <c:pt idx="1">
                  <c:v>1024.4000000000001</c:v>
                </c:pt>
                <c:pt idx="2">
                  <c:v>1018.69</c:v>
                </c:pt>
                <c:pt idx="3">
                  <c:v>1019.42</c:v>
                </c:pt>
                <c:pt idx="4">
                  <c:v>1019.14</c:v>
                </c:pt>
                <c:pt idx="5">
                  <c:v>1018.99</c:v>
                </c:pt>
                <c:pt idx="6">
                  <c:v>1023.89</c:v>
                </c:pt>
                <c:pt idx="7">
                  <c:v>1021.85</c:v>
                </c:pt>
                <c:pt idx="8">
                  <c:v>1025.28</c:v>
                </c:pt>
                <c:pt idx="9">
                  <c:v>1027.6400000000001</c:v>
                </c:pt>
                <c:pt idx="10">
                  <c:v>1027.53</c:v>
                </c:pt>
                <c:pt idx="11">
                  <c:v>1037.3800000000001</c:v>
                </c:pt>
                <c:pt idx="12">
                  <c:v>1049.3399999999999</c:v>
                </c:pt>
                <c:pt idx="13">
                  <c:v>1042.04</c:v>
                </c:pt>
                <c:pt idx="14">
                  <c:v>1049.4000000000001</c:v>
                </c:pt>
                <c:pt idx="15">
                  <c:v>1057.06</c:v>
                </c:pt>
                <c:pt idx="16">
                  <c:v>1045.17</c:v>
                </c:pt>
                <c:pt idx="17">
                  <c:v>1043.3699999999999</c:v>
                </c:pt>
                <c:pt idx="18">
                  <c:v>1040.54</c:v>
                </c:pt>
                <c:pt idx="19">
                  <c:v>1045.01</c:v>
                </c:pt>
                <c:pt idx="20">
                  <c:v>1038.05</c:v>
                </c:pt>
                <c:pt idx="21">
                  <c:v>1031.81</c:v>
                </c:pt>
                <c:pt idx="22">
                  <c:v>1021.98</c:v>
                </c:pt>
                <c:pt idx="23">
                  <c:v>1012.39</c:v>
                </c:pt>
                <c:pt idx="24">
                  <c:v>1016.85</c:v>
                </c:pt>
                <c:pt idx="25">
                  <c:v>1023.26</c:v>
                </c:pt>
                <c:pt idx="26">
                  <c:v>1017.79</c:v>
                </c:pt>
                <c:pt idx="27">
                  <c:v>1015.22</c:v>
                </c:pt>
                <c:pt idx="28">
                  <c:v>995.9</c:v>
                </c:pt>
                <c:pt idx="29">
                  <c:v>990.26</c:v>
                </c:pt>
                <c:pt idx="30">
                  <c:v>990.87</c:v>
                </c:pt>
                <c:pt idx="31">
                  <c:v>987.93</c:v>
                </c:pt>
                <c:pt idx="32">
                  <c:v>978.06</c:v>
                </c:pt>
                <c:pt idx="33">
                  <c:v>1002.46</c:v>
                </c:pt>
                <c:pt idx="34">
                  <c:v>1015.22</c:v>
                </c:pt>
                <c:pt idx="35">
                  <c:v>1024.5999999999999</c:v>
                </c:pt>
                <c:pt idx="36">
                  <c:v>1028.08</c:v>
                </c:pt>
                <c:pt idx="37">
                  <c:v>1024.1400000000001</c:v>
                </c:pt>
                <c:pt idx="38">
                  <c:v>1020.39</c:v>
                </c:pt>
                <c:pt idx="39">
                  <c:v>1017.51</c:v>
                </c:pt>
                <c:pt idx="40">
                  <c:v>1021.63</c:v>
                </c:pt>
                <c:pt idx="41">
                  <c:v>1019.91</c:v>
                </c:pt>
                <c:pt idx="42">
                  <c:v>1017.85</c:v>
                </c:pt>
                <c:pt idx="43">
                  <c:v>1029</c:v>
                </c:pt>
                <c:pt idx="44">
                  <c:v>1033.5899999999999</c:v>
                </c:pt>
                <c:pt idx="45">
                  <c:v>1033.03</c:v>
                </c:pt>
                <c:pt idx="46">
                  <c:v>1051.08</c:v>
                </c:pt>
                <c:pt idx="47">
                  <c:v>1048.6500000000001</c:v>
                </c:pt>
                <c:pt idx="48">
                  <c:v>1043.08</c:v>
                </c:pt>
                <c:pt idx="49">
                  <c:v>1047.43</c:v>
                </c:pt>
                <c:pt idx="50">
                  <c:v>1048.97</c:v>
                </c:pt>
                <c:pt idx="51">
                  <c:v>1038.25</c:v>
                </c:pt>
                <c:pt idx="52">
                  <c:v>1040.9100000000001</c:v>
                </c:pt>
                <c:pt idx="53">
                  <c:v>1037.17</c:v>
                </c:pt>
                <c:pt idx="54">
                  <c:v>1040.3800000000001</c:v>
                </c:pt>
                <c:pt idx="55">
                  <c:v>1024.3900000000001</c:v>
                </c:pt>
                <c:pt idx="56">
                  <c:v>1026.1300000000001</c:v>
                </c:pt>
                <c:pt idx="57">
                  <c:v>1026.76</c:v>
                </c:pt>
                <c:pt idx="58">
                  <c:v>1029.3800000000001</c:v>
                </c:pt>
                <c:pt idx="59">
                  <c:v>1030.21</c:v>
                </c:pt>
                <c:pt idx="60">
                  <c:v>1046.47</c:v>
                </c:pt>
                <c:pt idx="61">
                  <c:v>1049.79</c:v>
                </c:pt>
                <c:pt idx="62">
                  <c:v>1052.78</c:v>
                </c:pt>
                <c:pt idx="63">
                  <c:v>1053.43</c:v>
                </c:pt>
                <c:pt idx="64">
                  <c:v>1055.01</c:v>
                </c:pt>
                <c:pt idx="65">
                  <c:v>1064.0899999999999</c:v>
                </c:pt>
                <c:pt idx="66">
                  <c:v>1066.0899999999999</c:v>
                </c:pt>
                <c:pt idx="67">
                  <c:v>1075</c:v>
                </c:pt>
                <c:pt idx="68">
                  <c:v>1078</c:v>
                </c:pt>
                <c:pt idx="69">
                  <c:v>1086</c:v>
                </c:pt>
                <c:pt idx="70">
                  <c:v>1098</c:v>
                </c:pt>
                <c:pt idx="71">
                  <c:v>1115</c:v>
                </c:pt>
                <c:pt idx="72">
                  <c:v>1125</c:v>
                </c:pt>
                <c:pt idx="73">
                  <c:v>1095</c:v>
                </c:pt>
                <c:pt idx="74">
                  <c:v>1085</c:v>
                </c:pt>
                <c:pt idx="75">
                  <c:v>1096</c:v>
                </c:pt>
                <c:pt idx="76">
                  <c:v>1105</c:v>
                </c:pt>
                <c:pt idx="77">
                  <c:v>1111.45</c:v>
                </c:pt>
                <c:pt idx="78">
                  <c:v>1113.58</c:v>
                </c:pt>
                <c:pt idx="79">
                  <c:v>1116.44</c:v>
                </c:pt>
                <c:pt idx="80">
                  <c:v>1117.58</c:v>
                </c:pt>
                <c:pt idx="81">
                  <c:v>1118.53</c:v>
                </c:pt>
                <c:pt idx="82">
                  <c:v>1118.57</c:v>
                </c:pt>
                <c:pt idx="83">
                  <c:v>1124</c:v>
                </c:pt>
                <c:pt idx="84">
                  <c:v>1124.96</c:v>
                </c:pt>
                <c:pt idx="85">
                  <c:v>1122.08</c:v>
                </c:pt>
                <c:pt idx="86">
                  <c:v>1119.6500000000001</c:v>
                </c:pt>
                <c:pt idx="87">
                  <c:v>1120.04</c:v>
                </c:pt>
                <c:pt idx="88">
                  <c:v>1119.98</c:v>
                </c:pt>
                <c:pt idx="89">
                  <c:v>1128.71</c:v>
                </c:pt>
                <c:pt idx="90">
                  <c:v>1130.04</c:v>
                </c:pt>
                <c:pt idx="91">
                  <c:v>1135.1600000000001</c:v>
                </c:pt>
                <c:pt idx="92">
                  <c:v>1135.6500000000001</c:v>
                </c:pt>
                <c:pt idx="93">
                  <c:v>1134.58</c:v>
                </c:pt>
                <c:pt idx="94">
                  <c:v>1139.52</c:v>
                </c:pt>
                <c:pt idx="95">
                  <c:v>1124.31</c:v>
                </c:pt>
                <c:pt idx="96">
                  <c:v>1127.02</c:v>
                </c:pt>
                <c:pt idx="97">
                  <c:v>1141.0999999999999</c:v>
                </c:pt>
                <c:pt idx="98">
                  <c:v>1148.07</c:v>
                </c:pt>
                <c:pt idx="99">
                  <c:v>1157.31</c:v>
                </c:pt>
                <c:pt idx="100">
                  <c:v>1149.54</c:v>
                </c:pt>
                <c:pt idx="101">
                  <c:v>1151.3599999999999</c:v>
                </c:pt>
                <c:pt idx="102">
                  <c:v>1144.78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0A-4D52-9DBD-30B63B7A1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8369440"/>
        <c:axId val="678363536"/>
      </c:lineChart>
      <c:catAx>
        <c:axId val="67936182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9369040"/>
        <c:crosses val="autoZero"/>
        <c:auto val="1"/>
        <c:lblAlgn val="ctr"/>
        <c:lblOffset val="100"/>
        <c:noMultiLvlLbl val="0"/>
      </c:catAx>
      <c:valAx>
        <c:axId val="679369040"/>
        <c:scaling>
          <c:orientation val="minMax"/>
          <c:max val="2270"/>
          <c:min val="16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>
                    <a:solidFill>
                      <a:srgbClr val="00B0F0"/>
                    </a:solidFill>
                  </a:rPr>
                  <a:t>WIG20</a:t>
                </a:r>
              </a:p>
            </c:rich>
          </c:tx>
          <c:layout>
            <c:manualLayout>
              <c:xMode val="edge"/>
              <c:yMode val="edge"/>
              <c:x val="1.2124591692474424E-2"/>
              <c:y val="7.888672143830123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rgbClr val="00B0F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9361824"/>
        <c:crosses val="autoZero"/>
        <c:crossBetween val="between"/>
      </c:valAx>
      <c:valAx>
        <c:axId val="678363536"/>
        <c:scaling>
          <c:orientation val="minMax"/>
          <c:max val="1250"/>
          <c:min val="970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GIP</a:t>
                </a:r>
              </a:p>
            </c:rich>
          </c:tx>
          <c:layout>
            <c:manualLayout>
              <c:xMode val="edge"/>
              <c:yMode val="edge"/>
              <c:x val="0.94788719848932912"/>
              <c:y val="8.506518963610562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8369440"/>
        <c:crosses val="max"/>
        <c:crossBetween val="between"/>
      </c:valAx>
      <c:catAx>
        <c:axId val="678369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83635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94139646017387"/>
          <c:y val="0.31072907025862279"/>
          <c:w val="0.20171310564376291"/>
          <c:h val="5.99761738643429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>
                <a:solidFill>
                  <a:sysClr val="windowText" lastClr="000000"/>
                </a:solidFill>
                <a:latin typeface="+mj-lt"/>
              </a:rPr>
              <a:t>GIP60 a PMI</a:t>
            </a:r>
          </a:p>
        </c:rich>
      </c:tx>
      <c:layout>
        <c:manualLayout>
          <c:xMode val="edge"/>
          <c:yMode val="edge"/>
          <c:x val="0.42607836961556272"/>
          <c:y val="1.388888888888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ck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GIP</c:v>
                </c:pt>
              </c:strCache>
            </c:strRef>
          </c:tx>
          <c:spPr>
            <a:ln w="22225" cap="sq" cmpd="sng">
              <a:solidFill>
                <a:schemeClr val="tx1"/>
              </a:solidFill>
              <a:bevel/>
            </a:ln>
            <a:effectLst/>
          </c:spPr>
          <c:marker>
            <c:symbol val="none"/>
          </c:marker>
          <c:cat>
            <c:strRef>
              <c:f>Arkusz1!$A$2:$A$104</c:f>
              <c:strCache>
                <c:ptCount val="84"/>
                <c:pt idx="0">
                  <c:v>X 2016</c:v>
                </c:pt>
                <c:pt idx="21">
                  <c:v>XI 2016</c:v>
                </c:pt>
                <c:pt idx="41">
                  <c:v>XII 2016</c:v>
                </c:pt>
                <c:pt idx="62">
                  <c:v>I 2017</c:v>
                </c:pt>
                <c:pt idx="83">
                  <c:v>II 2017</c:v>
                </c:pt>
              </c:strCache>
            </c:strRef>
          </c:cat>
          <c:val>
            <c:numRef>
              <c:f>Arkusz1!$B$2:$B$104</c:f>
              <c:numCache>
                <c:formatCode>General</c:formatCode>
                <c:ptCount val="103"/>
                <c:pt idx="0">
                  <c:v>1016.22</c:v>
                </c:pt>
                <c:pt idx="1">
                  <c:v>1024.4000000000001</c:v>
                </c:pt>
                <c:pt idx="2">
                  <c:v>1018.69</c:v>
                </c:pt>
                <c:pt idx="3">
                  <c:v>1019.42</c:v>
                </c:pt>
                <c:pt idx="4">
                  <c:v>1019.14</c:v>
                </c:pt>
                <c:pt idx="5">
                  <c:v>1018.99</c:v>
                </c:pt>
                <c:pt idx="6">
                  <c:v>1023.89</c:v>
                </c:pt>
                <c:pt idx="7">
                  <c:v>1021.85</c:v>
                </c:pt>
                <c:pt idx="8">
                  <c:v>1025.28</c:v>
                </c:pt>
                <c:pt idx="9">
                  <c:v>1027.6400000000001</c:v>
                </c:pt>
                <c:pt idx="10">
                  <c:v>1027.53</c:v>
                </c:pt>
                <c:pt idx="11">
                  <c:v>1037.3800000000001</c:v>
                </c:pt>
                <c:pt idx="12">
                  <c:v>1049.3399999999999</c:v>
                </c:pt>
                <c:pt idx="13">
                  <c:v>1042.04</c:v>
                </c:pt>
                <c:pt idx="14">
                  <c:v>1049.4000000000001</c:v>
                </c:pt>
                <c:pt idx="15">
                  <c:v>1057.06</c:v>
                </c:pt>
                <c:pt idx="16">
                  <c:v>1045.17</c:v>
                </c:pt>
                <c:pt idx="17">
                  <c:v>1043.3699999999999</c:v>
                </c:pt>
                <c:pt idx="18">
                  <c:v>1040.54</c:v>
                </c:pt>
                <c:pt idx="19">
                  <c:v>1045.01</c:v>
                </c:pt>
                <c:pt idx="20">
                  <c:v>1038.05</c:v>
                </c:pt>
                <c:pt idx="21">
                  <c:v>1031.81</c:v>
                </c:pt>
                <c:pt idx="22">
                  <c:v>1021.98</c:v>
                </c:pt>
                <c:pt idx="23">
                  <c:v>1012.39</c:v>
                </c:pt>
                <c:pt idx="24">
                  <c:v>1016.85</c:v>
                </c:pt>
                <c:pt idx="25">
                  <c:v>1023.26</c:v>
                </c:pt>
                <c:pt idx="26">
                  <c:v>1017.79</c:v>
                </c:pt>
                <c:pt idx="27">
                  <c:v>1015.22</c:v>
                </c:pt>
                <c:pt idx="28">
                  <c:v>995.9</c:v>
                </c:pt>
                <c:pt idx="29">
                  <c:v>990.26</c:v>
                </c:pt>
                <c:pt idx="30">
                  <c:v>990.87</c:v>
                </c:pt>
                <c:pt idx="31">
                  <c:v>987.93</c:v>
                </c:pt>
                <c:pt idx="32">
                  <c:v>978.06</c:v>
                </c:pt>
                <c:pt idx="33">
                  <c:v>1002.46</c:v>
                </c:pt>
                <c:pt idx="34">
                  <c:v>1015.22</c:v>
                </c:pt>
                <c:pt idx="35">
                  <c:v>1024.5999999999999</c:v>
                </c:pt>
                <c:pt idx="36">
                  <c:v>1028.08</c:v>
                </c:pt>
                <c:pt idx="37">
                  <c:v>1024.1400000000001</c:v>
                </c:pt>
                <c:pt idx="38">
                  <c:v>1020.39</c:v>
                </c:pt>
                <c:pt idx="39">
                  <c:v>1017.51</c:v>
                </c:pt>
                <c:pt idx="40">
                  <c:v>1021.63</c:v>
                </c:pt>
                <c:pt idx="41">
                  <c:v>1019.91</c:v>
                </c:pt>
                <c:pt idx="42">
                  <c:v>1017.85</c:v>
                </c:pt>
                <c:pt idx="43">
                  <c:v>1029</c:v>
                </c:pt>
                <c:pt idx="44">
                  <c:v>1033.5899999999999</c:v>
                </c:pt>
                <c:pt idx="45">
                  <c:v>1033.03</c:v>
                </c:pt>
                <c:pt idx="46">
                  <c:v>1051.08</c:v>
                </c:pt>
                <c:pt idx="47">
                  <c:v>1048.6500000000001</c:v>
                </c:pt>
                <c:pt idx="48">
                  <c:v>1043.08</c:v>
                </c:pt>
                <c:pt idx="49">
                  <c:v>1047.43</c:v>
                </c:pt>
                <c:pt idx="50">
                  <c:v>1048.97</c:v>
                </c:pt>
                <c:pt idx="51">
                  <c:v>1038.25</c:v>
                </c:pt>
                <c:pt idx="52">
                  <c:v>1040.9100000000001</c:v>
                </c:pt>
                <c:pt idx="53">
                  <c:v>1037.17</c:v>
                </c:pt>
                <c:pt idx="54">
                  <c:v>1040.3800000000001</c:v>
                </c:pt>
                <c:pt idx="55">
                  <c:v>1024.3900000000001</c:v>
                </c:pt>
                <c:pt idx="56">
                  <c:v>1026.1300000000001</c:v>
                </c:pt>
                <c:pt idx="57">
                  <c:v>1026.76</c:v>
                </c:pt>
                <c:pt idx="58">
                  <c:v>1029.3800000000001</c:v>
                </c:pt>
                <c:pt idx="59">
                  <c:v>1030.21</c:v>
                </c:pt>
                <c:pt idx="60">
                  <c:v>1046.47</c:v>
                </c:pt>
                <c:pt idx="61">
                  <c:v>1049.79</c:v>
                </c:pt>
                <c:pt idx="62">
                  <c:v>1052.78</c:v>
                </c:pt>
                <c:pt idx="63">
                  <c:v>1053.43</c:v>
                </c:pt>
                <c:pt idx="64">
                  <c:v>1055.01</c:v>
                </c:pt>
                <c:pt idx="65">
                  <c:v>1064.0899999999999</c:v>
                </c:pt>
                <c:pt idx="66">
                  <c:v>1066.0899999999999</c:v>
                </c:pt>
                <c:pt idx="67">
                  <c:v>1075</c:v>
                </c:pt>
                <c:pt idx="68">
                  <c:v>1078</c:v>
                </c:pt>
                <c:pt idx="69">
                  <c:v>1086</c:v>
                </c:pt>
                <c:pt idx="70">
                  <c:v>1098</c:v>
                </c:pt>
                <c:pt idx="71">
                  <c:v>1115</c:v>
                </c:pt>
                <c:pt idx="72">
                  <c:v>1125</c:v>
                </c:pt>
                <c:pt idx="73">
                  <c:v>1095</c:v>
                </c:pt>
                <c:pt idx="74">
                  <c:v>1085</c:v>
                </c:pt>
                <c:pt idx="75">
                  <c:v>1096</c:v>
                </c:pt>
                <c:pt idx="76">
                  <c:v>1105</c:v>
                </c:pt>
                <c:pt idx="77">
                  <c:v>1111.45</c:v>
                </c:pt>
                <c:pt idx="78">
                  <c:v>1113.58</c:v>
                </c:pt>
                <c:pt idx="79">
                  <c:v>1116.44</c:v>
                </c:pt>
                <c:pt idx="80">
                  <c:v>1117.58</c:v>
                </c:pt>
                <c:pt idx="81">
                  <c:v>1118.53</c:v>
                </c:pt>
                <c:pt idx="82">
                  <c:v>1118.57</c:v>
                </c:pt>
                <c:pt idx="83">
                  <c:v>1124</c:v>
                </c:pt>
                <c:pt idx="84">
                  <c:v>1124.96</c:v>
                </c:pt>
                <c:pt idx="85">
                  <c:v>1122.08</c:v>
                </c:pt>
                <c:pt idx="86">
                  <c:v>1119.6500000000001</c:v>
                </c:pt>
                <c:pt idx="87">
                  <c:v>1120.04</c:v>
                </c:pt>
                <c:pt idx="88">
                  <c:v>1119.98</c:v>
                </c:pt>
                <c:pt idx="89">
                  <c:v>1128.71</c:v>
                </c:pt>
                <c:pt idx="90">
                  <c:v>1130.04</c:v>
                </c:pt>
                <c:pt idx="91">
                  <c:v>1135.1600000000001</c:v>
                </c:pt>
                <c:pt idx="92">
                  <c:v>1135.6500000000001</c:v>
                </c:pt>
                <c:pt idx="93">
                  <c:v>1134.58</c:v>
                </c:pt>
                <c:pt idx="94">
                  <c:v>1139.52</c:v>
                </c:pt>
                <c:pt idx="95">
                  <c:v>1124.31</c:v>
                </c:pt>
                <c:pt idx="96">
                  <c:v>1127.02</c:v>
                </c:pt>
                <c:pt idx="97">
                  <c:v>1141.0999999999999</c:v>
                </c:pt>
                <c:pt idx="98">
                  <c:v>1148.07</c:v>
                </c:pt>
                <c:pt idx="99">
                  <c:v>1157.31</c:v>
                </c:pt>
                <c:pt idx="100">
                  <c:v>1149.54</c:v>
                </c:pt>
                <c:pt idx="101">
                  <c:v>1151.3599999999999</c:v>
                </c:pt>
                <c:pt idx="102">
                  <c:v>1144.78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F3-4C2E-8171-6176F2BD18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9357560"/>
        <c:axId val="679358544"/>
      </c:lineChart>
      <c:lineChart>
        <c:grouping val="stacked"/>
        <c:varyColors val="0"/>
        <c:ser>
          <c:idx val="2"/>
          <c:order val="1"/>
          <c:tx>
            <c:strRef>
              <c:f>Arkusz1!$C$1</c:f>
              <c:strCache>
                <c:ptCount val="1"/>
                <c:pt idx="0">
                  <c:v>PMI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Arkusz1!$A$2:$A$104</c:f>
              <c:strCache>
                <c:ptCount val="84"/>
                <c:pt idx="0">
                  <c:v>X 2016</c:v>
                </c:pt>
                <c:pt idx="21">
                  <c:v>XI 2016</c:v>
                </c:pt>
                <c:pt idx="41">
                  <c:v>XII 2016</c:v>
                </c:pt>
                <c:pt idx="62">
                  <c:v>I 2017</c:v>
                </c:pt>
                <c:pt idx="83">
                  <c:v>II 2017</c:v>
                </c:pt>
              </c:strCache>
            </c:strRef>
          </c:cat>
          <c:val>
            <c:numRef>
              <c:f>Arkusz1!$C$2:$C$104</c:f>
              <c:numCache>
                <c:formatCode>General</c:formatCode>
                <c:ptCount val="103"/>
                <c:pt idx="0">
                  <c:v>50.02</c:v>
                </c:pt>
                <c:pt idx="1">
                  <c:v>50.02</c:v>
                </c:pt>
                <c:pt idx="2">
                  <c:v>50.02</c:v>
                </c:pt>
                <c:pt idx="3">
                  <c:v>50.02</c:v>
                </c:pt>
                <c:pt idx="4">
                  <c:v>50.02</c:v>
                </c:pt>
                <c:pt idx="5">
                  <c:v>50.02</c:v>
                </c:pt>
                <c:pt idx="6">
                  <c:v>50.02</c:v>
                </c:pt>
                <c:pt idx="7">
                  <c:v>50.02</c:v>
                </c:pt>
                <c:pt idx="8">
                  <c:v>50.02</c:v>
                </c:pt>
                <c:pt idx="9">
                  <c:v>50.02</c:v>
                </c:pt>
                <c:pt idx="10">
                  <c:v>50.02</c:v>
                </c:pt>
                <c:pt idx="11">
                  <c:v>50.02</c:v>
                </c:pt>
                <c:pt idx="12">
                  <c:v>50.02</c:v>
                </c:pt>
                <c:pt idx="13">
                  <c:v>50.02</c:v>
                </c:pt>
                <c:pt idx="14">
                  <c:v>50.02</c:v>
                </c:pt>
                <c:pt idx="15">
                  <c:v>50.02</c:v>
                </c:pt>
                <c:pt idx="16">
                  <c:v>50.02</c:v>
                </c:pt>
                <c:pt idx="17">
                  <c:v>50.02</c:v>
                </c:pt>
                <c:pt idx="18">
                  <c:v>50.02</c:v>
                </c:pt>
                <c:pt idx="19">
                  <c:v>50.02</c:v>
                </c:pt>
                <c:pt idx="20">
                  <c:v>50.02</c:v>
                </c:pt>
                <c:pt idx="21">
                  <c:v>51.9</c:v>
                </c:pt>
                <c:pt idx="22">
                  <c:v>51.9</c:v>
                </c:pt>
                <c:pt idx="23">
                  <c:v>51.9</c:v>
                </c:pt>
                <c:pt idx="24">
                  <c:v>51.9</c:v>
                </c:pt>
                <c:pt idx="25">
                  <c:v>51.9</c:v>
                </c:pt>
                <c:pt idx="26">
                  <c:v>51.9</c:v>
                </c:pt>
                <c:pt idx="27">
                  <c:v>51.9</c:v>
                </c:pt>
                <c:pt idx="28">
                  <c:v>51.9</c:v>
                </c:pt>
                <c:pt idx="29">
                  <c:v>51.9</c:v>
                </c:pt>
                <c:pt idx="30">
                  <c:v>51.9</c:v>
                </c:pt>
                <c:pt idx="31">
                  <c:v>51.9</c:v>
                </c:pt>
                <c:pt idx="32">
                  <c:v>51.9</c:v>
                </c:pt>
                <c:pt idx="33">
                  <c:v>51.9</c:v>
                </c:pt>
                <c:pt idx="34">
                  <c:v>51.9</c:v>
                </c:pt>
                <c:pt idx="35">
                  <c:v>51.9</c:v>
                </c:pt>
                <c:pt idx="36">
                  <c:v>51.9</c:v>
                </c:pt>
                <c:pt idx="37">
                  <c:v>51.9</c:v>
                </c:pt>
                <c:pt idx="38">
                  <c:v>51.9</c:v>
                </c:pt>
                <c:pt idx="39">
                  <c:v>51.9</c:v>
                </c:pt>
                <c:pt idx="40">
                  <c:v>51.9</c:v>
                </c:pt>
                <c:pt idx="41">
                  <c:v>54.3</c:v>
                </c:pt>
                <c:pt idx="42">
                  <c:v>54.3</c:v>
                </c:pt>
                <c:pt idx="43">
                  <c:v>54.3</c:v>
                </c:pt>
                <c:pt idx="44">
                  <c:v>54.3</c:v>
                </c:pt>
                <c:pt idx="45">
                  <c:v>54.3</c:v>
                </c:pt>
                <c:pt idx="46">
                  <c:v>54.3</c:v>
                </c:pt>
                <c:pt idx="47">
                  <c:v>54.3</c:v>
                </c:pt>
                <c:pt idx="48">
                  <c:v>54.3</c:v>
                </c:pt>
                <c:pt idx="49">
                  <c:v>54.3</c:v>
                </c:pt>
                <c:pt idx="50">
                  <c:v>54.3</c:v>
                </c:pt>
                <c:pt idx="51">
                  <c:v>54.3</c:v>
                </c:pt>
                <c:pt idx="52">
                  <c:v>54.3</c:v>
                </c:pt>
                <c:pt idx="53">
                  <c:v>54.3</c:v>
                </c:pt>
                <c:pt idx="54">
                  <c:v>54.3</c:v>
                </c:pt>
                <c:pt idx="55">
                  <c:v>54.3</c:v>
                </c:pt>
                <c:pt idx="56">
                  <c:v>54.3</c:v>
                </c:pt>
                <c:pt idx="57">
                  <c:v>54.3</c:v>
                </c:pt>
                <c:pt idx="58">
                  <c:v>54.3</c:v>
                </c:pt>
                <c:pt idx="59">
                  <c:v>54.3</c:v>
                </c:pt>
                <c:pt idx="60">
                  <c:v>54.3</c:v>
                </c:pt>
                <c:pt idx="61">
                  <c:v>54.3</c:v>
                </c:pt>
                <c:pt idx="62">
                  <c:v>54.8</c:v>
                </c:pt>
                <c:pt idx="63">
                  <c:v>54.8</c:v>
                </c:pt>
                <c:pt idx="64">
                  <c:v>54.8</c:v>
                </c:pt>
                <c:pt idx="65">
                  <c:v>54.8</c:v>
                </c:pt>
                <c:pt idx="66">
                  <c:v>54.8</c:v>
                </c:pt>
                <c:pt idx="67">
                  <c:v>54.8</c:v>
                </c:pt>
                <c:pt idx="68">
                  <c:v>54.8</c:v>
                </c:pt>
                <c:pt idx="69">
                  <c:v>54.8</c:v>
                </c:pt>
                <c:pt idx="70">
                  <c:v>54.8</c:v>
                </c:pt>
                <c:pt idx="71">
                  <c:v>54.8</c:v>
                </c:pt>
                <c:pt idx="72">
                  <c:v>54.8</c:v>
                </c:pt>
                <c:pt idx="73">
                  <c:v>54.8</c:v>
                </c:pt>
                <c:pt idx="74">
                  <c:v>54.8</c:v>
                </c:pt>
                <c:pt idx="75">
                  <c:v>54.8</c:v>
                </c:pt>
                <c:pt idx="76">
                  <c:v>54.8</c:v>
                </c:pt>
                <c:pt idx="77">
                  <c:v>54.8</c:v>
                </c:pt>
                <c:pt idx="78">
                  <c:v>54.8</c:v>
                </c:pt>
                <c:pt idx="79">
                  <c:v>54.8</c:v>
                </c:pt>
                <c:pt idx="80">
                  <c:v>54.8</c:v>
                </c:pt>
                <c:pt idx="81">
                  <c:v>54.8</c:v>
                </c:pt>
                <c:pt idx="82">
                  <c:v>54.8</c:v>
                </c:pt>
                <c:pt idx="83">
                  <c:v>54.2</c:v>
                </c:pt>
                <c:pt idx="84">
                  <c:v>54.2</c:v>
                </c:pt>
                <c:pt idx="85">
                  <c:v>54.2</c:v>
                </c:pt>
                <c:pt idx="86">
                  <c:v>54.2</c:v>
                </c:pt>
                <c:pt idx="87">
                  <c:v>54.2</c:v>
                </c:pt>
                <c:pt idx="88">
                  <c:v>54.2</c:v>
                </c:pt>
                <c:pt idx="89">
                  <c:v>54.2</c:v>
                </c:pt>
                <c:pt idx="90">
                  <c:v>54.2</c:v>
                </c:pt>
                <c:pt idx="91">
                  <c:v>54.2</c:v>
                </c:pt>
                <c:pt idx="92">
                  <c:v>54.2</c:v>
                </c:pt>
                <c:pt idx="93">
                  <c:v>54.2</c:v>
                </c:pt>
                <c:pt idx="94">
                  <c:v>54.2</c:v>
                </c:pt>
                <c:pt idx="95">
                  <c:v>54.2</c:v>
                </c:pt>
                <c:pt idx="96">
                  <c:v>54.2</c:v>
                </c:pt>
                <c:pt idx="97">
                  <c:v>54.2</c:v>
                </c:pt>
                <c:pt idx="98">
                  <c:v>54.2</c:v>
                </c:pt>
                <c:pt idx="99">
                  <c:v>54.2</c:v>
                </c:pt>
                <c:pt idx="100">
                  <c:v>54.2</c:v>
                </c:pt>
                <c:pt idx="101">
                  <c:v>54.2</c:v>
                </c:pt>
                <c:pt idx="102">
                  <c:v>54.2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F3-4C2E-8171-6176F2BD18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239528"/>
        <c:axId val="582234608"/>
      </c:lineChart>
      <c:catAx>
        <c:axId val="67935756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9358544"/>
        <c:crosses val="autoZero"/>
        <c:auto val="1"/>
        <c:lblAlgn val="ctr"/>
        <c:lblOffset val="100"/>
        <c:noMultiLvlLbl val="0"/>
      </c:catAx>
      <c:valAx>
        <c:axId val="679358544"/>
        <c:scaling>
          <c:orientation val="minMax"/>
          <c:max val="1180"/>
          <c:min val="9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GIP</a:t>
                </a:r>
              </a:p>
            </c:rich>
          </c:tx>
          <c:layout>
            <c:manualLayout>
              <c:xMode val="edge"/>
              <c:yMode val="edge"/>
              <c:x val="4.8627450980392159E-2"/>
              <c:y val="9.390802712160979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9357560"/>
        <c:crosses val="autoZero"/>
        <c:crossBetween val="between"/>
      </c:valAx>
      <c:valAx>
        <c:axId val="582234608"/>
        <c:scaling>
          <c:orientation val="minMax"/>
          <c:max val="57"/>
          <c:min val="46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>
                    <a:solidFill>
                      <a:srgbClr val="FF0000"/>
                    </a:solidFill>
                  </a:rPr>
                  <a:t>PMI</a:t>
                </a:r>
              </a:p>
            </c:rich>
          </c:tx>
          <c:layout>
            <c:manualLayout>
              <c:xMode val="edge"/>
              <c:yMode val="edge"/>
              <c:x val="0.92752150687046464"/>
              <c:y val="8.696358267716534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rgbClr val="FF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82239528"/>
        <c:crosses val="max"/>
        <c:crossBetween val="between"/>
      </c:valAx>
      <c:catAx>
        <c:axId val="582239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22346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999363903041528"/>
          <c:y val="0.6090853747448236"/>
          <c:w val="0.14158122587617725"/>
          <c:h val="3.90627734033245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E8AAD-AE8B-4518-BF10-0B20A14DE824}" type="datetimeFigureOut">
              <a:rPr lang="pl-PL" smtClean="0"/>
              <a:t>2017-03-05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5493C-B9AA-4B7F-A3F9-AC3AA7E9D0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5009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Podziękowania za poprzednik rok  , był wzrost , stabilizacja ale i nowe projekty o których wszyscy wiedzą. Koło pracowników , wzmocnienie zespołu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nie zawsze </a:t>
            </a:r>
            <a:r>
              <a:rPr lang="pl-P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zonacza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nowe osoby , czasem zmiany na pozycjach , czasem zmiany pozycji taki jest biznes usługowy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ADA41-5362-45D3-8B8F-6BD5EC687393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9134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F4FD-CFD8-436B-A206-D9C9C93850D1}" type="datetimeFigureOut">
              <a:rPr lang="pl-PL" smtClean="0"/>
              <a:t>2017-03-05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B92D-E195-43F2-BC60-54DAE60906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343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F4FD-CFD8-436B-A206-D9C9C93850D1}" type="datetimeFigureOut">
              <a:rPr lang="pl-PL" smtClean="0"/>
              <a:t>2017-03-05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B92D-E195-43F2-BC60-54DAE60906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40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F4FD-CFD8-436B-A206-D9C9C93850D1}" type="datetimeFigureOut">
              <a:rPr lang="pl-PL" smtClean="0"/>
              <a:t>2017-03-05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B92D-E195-43F2-BC60-54DAE60906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065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F4FD-CFD8-436B-A206-D9C9C93850D1}" type="datetimeFigureOut">
              <a:rPr lang="pl-PL" smtClean="0"/>
              <a:t>2017-03-05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B92D-E195-43F2-BC60-54DAE60906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492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F4FD-CFD8-436B-A206-D9C9C93850D1}" type="datetimeFigureOut">
              <a:rPr lang="pl-PL" smtClean="0"/>
              <a:t>2017-03-05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B92D-E195-43F2-BC60-54DAE60906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14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F4FD-CFD8-436B-A206-D9C9C93850D1}" type="datetimeFigureOut">
              <a:rPr lang="pl-PL" smtClean="0"/>
              <a:t>2017-03-05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B92D-E195-43F2-BC60-54DAE60906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426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F4FD-CFD8-436B-A206-D9C9C93850D1}" type="datetimeFigureOut">
              <a:rPr lang="pl-PL" smtClean="0"/>
              <a:t>2017-03-05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B92D-E195-43F2-BC60-54DAE60906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78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F4FD-CFD8-436B-A206-D9C9C93850D1}" type="datetimeFigureOut">
              <a:rPr lang="pl-PL" smtClean="0"/>
              <a:t>2017-03-05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B92D-E195-43F2-BC60-54DAE60906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5215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F4FD-CFD8-436B-A206-D9C9C93850D1}" type="datetimeFigureOut">
              <a:rPr lang="pl-PL" smtClean="0"/>
              <a:t>2017-03-05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B92D-E195-43F2-BC60-54DAE60906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024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F4FD-CFD8-436B-A206-D9C9C93850D1}" type="datetimeFigureOut">
              <a:rPr lang="pl-PL" smtClean="0"/>
              <a:t>2017-03-05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B92D-E195-43F2-BC60-54DAE60906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12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3F4FD-CFD8-436B-A206-D9C9C93850D1}" type="datetimeFigureOut">
              <a:rPr lang="pl-PL" smtClean="0"/>
              <a:t>2017-03-05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AB92D-E195-43F2-BC60-54DAE60906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093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3F4FD-CFD8-436B-A206-D9C9C93850D1}" type="datetimeFigureOut">
              <a:rPr lang="pl-PL" smtClean="0"/>
              <a:t>2017-03-05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AB92D-E195-43F2-BC60-54DAE60906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8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2.png"/><Relationship Id="rId3" Type="http://schemas.openxmlformats.org/officeDocument/2006/relationships/image" Target="../media/image2.png"/><Relationship Id="rId7" Type="http://schemas.openxmlformats.org/officeDocument/2006/relationships/image" Target="../media/image97.png"/><Relationship Id="rId12" Type="http://schemas.openxmlformats.org/officeDocument/2006/relationships/image" Target="../media/image101.ashx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100.gif"/><Relationship Id="rId5" Type="http://schemas.openxmlformats.org/officeDocument/2006/relationships/image" Target="../media/image96.png"/><Relationship Id="rId10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g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4.png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ashx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4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26" Type="http://schemas.openxmlformats.org/officeDocument/2006/relationships/image" Target="../media/image150.png"/><Relationship Id="rId39" Type="http://schemas.openxmlformats.org/officeDocument/2006/relationships/image" Target="../media/image163.png"/><Relationship Id="rId21" Type="http://schemas.openxmlformats.org/officeDocument/2006/relationships/image" Target="../media/image145.png"/><Relationship Id="rId34" Type="http://schemas.openxmlformats.org/officeDocument/2006/relationships/image" Target="../media/image158.png"/><Relationship Id="rId42" Type="http://schemas.openxmlformats.org/officeDocument/2006/relationships/image" Target="../media/image166.png"/><Relationship Id="rId47" Type="http://schemas.openxmlformats.org/officeDocument/2006/relationships/image" Target="../media/image171.png"/><Relationship Id="rId50" Type="http://schemas.openxmlformats.org/officeDocument/2006/relationships/image" Target="../media/image174.png"/><Relationship Id="rId55" Type="http://schemas.openxmlformats.org/officeDocument/2006/relationships/image" Target="../media/image179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33" Type="http://schemas.openxmlformats.org/officeDocument/2006/relationships/image" Target="../media/image157.png"/><Relationship Id="rId38" Type="http://schemas.openxmlformats.org/officeDocument/2006/relationships/image" Target="../media/image162.png"/><Relationship Id="rId46" Type="http://schemas.openxmlformats.org/officeDocument/2006/relationships/image" Target="../media/image170.png"/><Relationship Id="rId59" Type="http://schemas.openxmlformats.org/officeDocument/2006/relationships/image" Target="../media/image183.png"/><Relationship Id="rId2" Type="http://schemas.openxmlformats.org/officeDocument/2006/relationships/image" Target="../media/image48.gif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29" Type="http://schemas.openxmlformats.org/officeDocument/2006/relationships/image" Target="../media/image153.png"/><Relationship Id="rId41" Type="http://schemas.openxmlformats.org/officeDocument/2006/relationships/image" Target="../media/image165.png"/><Relationship Id="rId54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32" Type="http://schemas.openxmlformats.org/officeDocument/2006/relationships/image" Target="../media/image156.png"/><Relationship Id="rId37" Type="http://schemas.openxmlformats.org/officeDocument/2006/relationships/image" Target="../media/image161.png"/><Relationship Id="rId40" Type="http://schemas.openxmlformats.org/officeDocument/2006/relationships/image" Target="../media/image164.png"/><Relationship Id="rId45" Type="http://schemas.openxmlformats.org/officeDocument/2006/relationships/image" Target="../media/image169.png"/><Relationship Id="rId53" Type="http://schemas.openxmlformats.org/officeDocument/2006/relationships/image" Target="../media/image177.png"/><Relationship Id="rId58" Type="http://schemas.openxmlformats.org/officeDocument/2006/relationships/image" Target="../media/image182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28" Type="http://schemas.openxmlformats.org/officeDocument/2006/relationships/image" Target="../media/image152.png"/><Relationship Id="rId36" Type="http://schemas.openxmlformats.org/officeDocument/2006/relationships/image" Target="../media/image160.png"/><Relationship Id="rId49" Type="http://schemas.openxmlformats.org/officeDocument/2006/relationships/image" Target="../media/image173.png"/><Relationship Id="rId57" Type="http://schemas.openxmlformats.org/officeDocument/2006/relationships/image" Target="../media/image181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31" Type="http://schemas.openxmlformats.org/officeDocument/2006/relationships/image" Target="../media/image155.png"/><Relationship Id="rId44" Type="http://schemas.openxmlformats.org/officeDocument/2006/relationships/image" Target="../media/image168.png"/><Relationship Id="rId52" Type="http://schemas.openxmlformats.org/officeDocument/2006/relationships/image" Target="../media/image176.png"/><Relationship Id="rId60" Type="http://schemas.openxmlformats.org/officeDocument/2006/relationships/image" Target="../media/image18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Relationship Id="rId27" Type="http://schemas.openxmlformats.org/officeDocument/2006/relationships/image" Target="../media/image151.png"/><Relationship Id="rId30" Type="http://schemas.openxmlformats.org/officeDocument/2006/relationships/image" Target="../media/image154.png"/><Relationship Id="rId35" Type="http://schemas.openxmlformats.org/officeDocument/2006/relationships/image" Target="../media/image159.png"/><Relationship Id="rId43" Type="http://schemas.openxmlformats.org/officeDocument/2006/relationships/image" Target="../media/image167.png"/><Relationship Id="rId48" Type="http://schemas.openxmlformats.org/officeDocument/2006/relationships/image" Target="../media/image172.png"/><Relationship Id="rId56" Type="http://schemas.openxmlformats.org/officeDocument/2006/relationships/image" Target="../media/image180.png"/><Relationship Id="rId8" Type="http://schemas.openxmlformats.org/officeDocument/2006/relationships/image" Target="../media/image132.png"/><Relationship Id="rId51" Type="http://schemas.openxmlformats.org/officeDocument/2006/relationships/image" Target="../media/image175.png"/><Relationship Id="rId3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4.png"/><Relationship Id="rId7" Type="http://schemas.openxmlformats.org/officeDocument/2006/relationships/image" Target="../media/image1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87.png"/><Relationship Id="rId5" Type="http://schemas.openxmlformats.org/officeDocument/2006/relationships/image" Target="../media/image137.png"/><Relationship Id="rId10" Type="http://schemas.openxmlformats.org/officeDocument/2006/relationships/image" Target="../media/image186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31.png"/><Relationship Id="rId18" Type="http://schemas.openxmlformats.org/officeDocument/2006/relationships/image" Target="../media/image157.png"/><Relationship Id="rId26" Type="http://schemas.openxmlformats.org/officeDocument/2006/relationships/image" Target="../media/image189.png"/><Relationship Id="rId3" Type="http://schemas.openxmlformats.org/officeDocument/2006/relationships/image" Target="../media/image4.png"/><Relationship Id="rId21" Type="http://schemas.openxmlformats.org/officeDocument/2006/relationships/image" Target="../media/image171.png"/><Relationship Id="rId7" Type="http://schemas.openxmlformats.org/officeDocument/2006/relationships/image" Target="../media/image165.png"/><Relationship Id="rId12" Type="http://schemas.openxmlformats.org/officeDocument/2006/relationships/image" Target="../media/image130.png"/><Relationship Id="rId17" Type="http://schemas.openxmlformats.org/officeDocument/2006/relationships/image" Target="../media/image154.png"/><Relationship Id="rId25" Type="http://schemas.openxmlformats.org/officeDocument/2006/relationships/image" Target="../media/image184.png"/><Relationship Id="rId2" Type="http://schemas.openxmlformats.org/officeDocument/2006/relationships/image" Target="../media/image2.png"/><Relationship Id="rId16" Type="http://schemas.openxmlformats.org/officeDocument/2006/relationships/image" Target="../media/image144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29.png"/><Relationship Id="rId24" Type="http://schemas.openxmlformats.org/officeDocument/2006/relationships/image" Target="../media/image182.png"/><Relationship Id="rId5" Type="http://schemas.openxmlformats.org/officeDocument/2006/relationships/image" Target="../media/image137.png"/><Relationship Id="rId15" Type="http://schemas.openxmlformats.org/officeDocument/2006/relationships/image" Target="../media/image141.png"/><Relationship Id="rId23" Type="http://schemas.openxmlformats.org/officeDocument/2006/relationships/image" Target="../media/image178.png"/><Relationship Id="rId10" Type="http://schemas.openxmlformats.org/officeDocument/2006/relationships/image" Target="../media/image188.png"/><Relationship Id="rId19" Type="http://schemas.openxmlformats.org/officeDocument/2006/relationships/image" Target="../media/image158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39.png"/><Relationship Id="rId22" Type="http://schemas.openxmlformats.org/officeDocument/2006/relationships/image" Target="../media/image1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39.png"/><Relationship Id="rId18" Type="http://schemas.openxmlformats.org/officeDocument/2006/relationships/image" Target="../media/image158.png"/><Relationship Id="rId26" Type="http://schemas.openxmlformats.org/officeDocument/2006/relationships/image" Target="../media/image132.png"/><Relationship Id="rId3" Type="http://schemas.openxmlformats.org/officeDocument/2006/relationships/image" Target="../media/image4.png"/><Relationship Id="rId21" Type="http://schemas.openxmlformats.org/officeDocument/2006/relationships/image" Target="../media/image174.png"/><Relationship Id="rId7" Type="http://schemas.openxmlformats.org/officeDocument/2006/relationships/image" Target="../media/image165.png"/><Relationship Id="rId12" Type="http://schemas.openxmlformats.org/officeDocument/2006/relationships/image" Target="../media/image131.png"/><Relationship Id="rId17" Type="http://schemas.openxmlformats.org/officeDocument/2006/relationships/image" Target="../media/image157.png"/><Relationship Id="rId25" Type="http://schemas.openxmlformats.org/officeDocument/2006/relationships/image" Target="../media/image190.png"/><Relationship Id="rId2" Type="http://schemas.openxmlformats.org/officeDocument/2006/relationships/image" Target="../media/image2.png"/><Relationship Id="rId16" Type="http://schemas.openxmlformats.org/officeDocument/2006/relationships/image" Target="../media/image154.png"/><Relationship Id="rId20" Type="http://schemas.openxmlformats.org/officeDocument/2006/relationships/image" Target="../media/image171.png"/><Relationship Id="rId29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30.png"/><Relationship Id="rId24" Type="http://schemas.openxmlformats.org/officeDocument/2006/relationships/image" Target="../media/image184.png"/><Relationship Id="rId5" Type="http://schemas.openxmlformats.org/officeDocument/2006/relationships/image" Target="../media/image137.png"/><Relationship Id="rId15" Type="http://schemas.openxmlformats.org/officeDocument/2006/relationships/image" Target="../media/image144.png"/><Relationship Id="rId23" Type="http://schemas.openxmlformats.org/officeDocument/2006/relationships/image" Target="../media/image182.png"/><Relationship Id="rId28" Type="http://schemas.openxmlformats.org/officeDocument/2006/relationships/image" Target="../media/image163.png"/><Relationship Id="rId10" Type="http://schemas.openxmlformats.org/officeDocument/2006/relationships/image" Target="../media/image129.png"/><Relationship Id="rId19" Type="http://schemas.openxmlformats.org/officeDocument/2006/relationships/image" Target="../media/image167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41.png"/><Relationship Id="rId22" Type="http://schemas.openxmlformats.org/officeDocument/2006/relationships/image" Target="../media/image178.png"/><Relationship Id="rId27" Type="http://schemas.openxmlformats.org/officeDocument/2006/relationships/image" Target="../media/image133.png"/><Relationship Id="rId30" Type="http://schemas.openxmlformats.org/officeDocument/2006/relationships/image" Target="../media/image1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39.png"/><Relationship Id="rId18" Type="http://schemas.openxmlformats.org/officeDocument/2006/relationships/image" Target="../media/image158.png"/><Relationship Id="rId26" Type="http://schemas.openxmlformats.org/officeDocument/2006/relationships/image" Target="../media/image133.png"/><Relationship Id="rId3" Type="http://schemas.openxmlformats.org/officeDocument/2006/relationships/image" Target="../media/image4.png"/><Relationship Id="rId21" Type="http://schemas.openxmlformats.org/officeDocument/2006/relationships/image" Target="../media/image174.png"/><Relationship Id="rId34" Type="http://schemas.openxmlformats.org/officeDocument/2006/relationships/image" Target="../media/image193.png"/><Relationship Id="rId7" Type="http://schemas.openxmlformats.org/officeDocument/2006/relationships/image" Target="../media/image165.png"/><Relationship Id="rId12" Type="http://schemas.openxmlformats.org/officeDocument/2006/relationships/image" Target="../media/image131.png"/><Relationship Id="rId17" Type="http://schemas.openxmlformats.org/officeDocument/2006/relationships/image" Target="../media/image157.png"/><Relationship Id="rId25" Type="http://schemas.openxmlformats.org/officeDocument/2006/relationships/image" Target="../media/image132.png"/><Relationship Id="rId33" Type="http://schemas.openxmlformats.org/officeDocument/2006/relationships/image" Target="../media/image169.png"/><Relationship Id="rId2" Type="http://schemas.openxmlformats.org/officeDocument/2006/relationships/image" Target="../media/image2.png"/><Relationship Id="rId16" Type="http://schemas.openxmlformats.org/officeDocument/2006/relationships/image" Target="../media/image154.png"/><Relationship Id="rId20" Type="http://schemas.openxmlformats.org/officeDocument/2006/relationships/image" Target="../media/image171.png"/><Relationship Id="rId29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30.png"/><Relationship Id="rId24" Type="http://schemas.openxmlformats.org/officeDocument/2006/relationships/image" Target="../media/image184.png"/><Relationship Id="rId32" Type="http://schemas.openxmlformats.org/officeDocument/2006/relationships/image" Target="../media/image153.png"/><Relationship Id="rId5" Type="http://schemas.openxmlformats.org/officeDocument/2006/relationships/image" Target="../media/image137.png"/><Relationship Id="rId15" Type="http://schemas.openxmlformats.org/officeDocument/2006/relationships/image" Target="../media/image144.png"/><Relationship Id="rId23" Type="http://schemas.openxmlformats.org/officeDocument/2006/relationships/image" Target="../media/image182.png"/><Relationship Id="rId28" Type="http://schemas.openxmlformats.org/officeDocument/2006/relationships/image" Target="../media/image173.png"/><Relationship Id="rId10" Type="http://schemas.openxmlformats.org/officeDocument/2006/relationships/image" Target="../media/image129.png"/><Relationship Id="rId19" Type="http://schemas.openxmlformats.org/officeDocument/2006/relationships/image" Target="../media/image167.png"/><Relationship Id="rId31" Type="http://schemas.openxmlformats.org/officeDocument/2006/relationships/image" Target="../media/image148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41.png"/><Relationship Id="rId22" Type="http://schemas.openxmlformats.org/officeDocument/2006/relationships/image" Target="../media/image178.png"/><Relationship Id="rId27" Type="http://schemas.openxmlformats.org/officeDocument/2006/relationships/image" Target="../media/image163.png"/><Relationship Id="rId30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39.png"/><Relationship Id="rId18" Type="http://schemas.openxmlformats.org/officeDocument/2006/relationships/image" Target="../media/image158.png"/><Relationship Id="rId26" Type="http://schemas.openxmlformats.org/officeDocument/2006/relationships/image" Target="../media/image133.png"/><Relationship Id="rId3" Type="http://schemas.openxmlformats.org/officeDocument/2006/relationships/image" Target="../media/image4.png"/><Relationship Id="rId21" Type="http://schemas.openxmlformats.org/officeDocument/2006/relationships/image" Target="../media/image174.png"/><Relationship Id="rId34" Type="http://schemas.openxmlformats.org/officeDocument/2006/relationships/image" Target="../media/image134.png"/><Relationship Id="rId7" Type="http://schemas.openxmlformats.org/officeDocument/2006/relationships/image" Target="../media/image165.png"/><Relationship Id="rId12" Type="http://schemas.openxmlformats.org/officeDocument/2006/relationships/image" Target="../media/image131.png"/><Relationship Id="rId17" Type="http://schemas.openxmlformats.org/officeDocument/2006/relationships/image" Target="../media/image157.png"/><Relationship Id="rId25" Type="http://schemas.openxmlformats.org/officeDocument/2006/relationships/image" Target="../media/image132.png"/><Relationship Id="rId33" Type="http://schemas.openxmlformats.org/officeDocument/2006/relationships/image" Target="../media/image194.png"/><Relationship Id="rId2" Type="http://schemas.openxmlformats.org/officeDocument/2006/relationships/image" Target="../media/image2.png"/><Relationship Id="rId16" Type="http://schemas.openxmlformats.org/officeDocument/2006/relationships/image" Target="../media/image154.png"/><Relationship Id="rId20" Type="http://schemas.openxmlformats.org/officeDocument/2006/relationships/image" Target="../media/image171.png"/><Relationship Id="rId29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30.png"/><Relationship Id="rId24" Type="http://schemas.openxmlformats.org/officeDocument/2006/relationships/image" Target="../media/image184.png"/><Relationship Id="rId32" Type="http://schemas.openxmlformats.org/officeDocument/2006/relationships/image" Target="../media/image169.png"/><Relationship Id="rId37" Type="http://schemas.openxmlformats.org/officeDocument/2006/relationships/image" Target="../media/image195.png"/><Relationship Id="rId5" Type="http://schemas.openxmlformats.org/officeDocument/2006/relationships/image" Target="../media/image137.png"/><Relationship Id="rId15" Type="http://schemas.openxmlformats.org/officeDocument/2006/relationships/image" Target="../media/image144.png"/><Relationship Id="rId23" Type="http://schemas.openxmlformats.org/officeDocument/2006/relationships/image" Target="../media/image182.png"/><Relationship Id="rId28" Type="http://schemas.openxmlformats.org/officeDocument/2006/relationships/image" Target="../media/image173.png"/><Relationship Id="rId36" Type="http://schemas.openxmlformats.org/officeDocument/2006/relationships/image" Target="../media/image162.png"/><Relationship Id="rId10" Type="http://schemas.openxmlformats.org/officeDocument/2006/relationships/image" Target="../media/image129.png"/><Relationship Id="rId19" Type="http://schemas.openxmlformats.org/officeDocument/2006/relationships/image" Target="../media/image167.png"/><Relationship Id="rId31" Type="http://schemas.openxmlformats.org/officeDocument/2006/relationships/image" Target="../media/image153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41.png"/><Relationship Id="rId22" Type="http://schemas.openxmlformats.org/officeDocument/2006/relationships/image" Target="../media/image178.png"/><Relationship Id="rId27" Type="http://schemas.openxmlformats.org/officeDocument/2006/relationships/image" Target="../media/image163.png"/><Relationship Id="rId30" Type="http://schemas.openxmlformats.org/officeDocument/2006/relationships/image" Target="../media/image148.png"/><Relationship Id="rId35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39.png"/><Relationship Id="rId18" Type="http://schemas.openxmlformats.org/officeDocument/2006/relationships/image" Target="../media/image158.png"/><Relationship Id="rId26" Type="http://schemas.openxmlformats.org/officeDocument/2006/relationships/image" Target="../media/image133.png"/><Relationship Id="rId39" Type="http://schemas.openxmlformats.org/officeDocument/2006/relationships/image" Target="../media/image156.png"/><Relationship Id="rId3" Type="http://schemas.openxmlformats.org/officeDocument/2006/relationships/image" Target="../media/image4.png"/><Relationship Id="rId21" Type="http://schemas.openxmlformats.org/officeDocument/2006/relationships/image" Target="../media/image174.png"/><Relationship Id="rId34" Type="http://schemas.openxmlformats.org/officeDocument/2006/relationships/image" Target="../media/image136.png"/><Relationship Id="rId42" Type="http://schemas.openxmlformats.org/officeDocument/2006/relationships/image" Target="../media/image170.png"/><Relationship Id="rId7" Type="http://schemas.openxmlformats.org/officeDocument/2006/relationships/image" Target="../media/image165.png"/><Relationship Id="rId12" Type="http://schemas.openxmlformats.org/officeDocument/2006/relationships/image" Target="../media/image131.png"/><Relationship Id="rId17" Type="http://schemas.openxmlformats.org/officeDocument/2006/relationships/image" Target="../media/image157.png"/><Relationship Id="rId25" Type="http://schemas.openxmlformats.org/officeDocument/2006/relationships/image" Target="../media/image132.png"/><Relationship Id="rId33" Type="http://schemas.openxmlformats.org/officeDocument/2006/relationships/image" Target="../media/image134.png"/><Relationship Id="rId38" Type="http://schemas.openxmlformats.org/officeDocument/2006/relationships/image" Target="../media/image146.png"/><Relationship Id="rId2" Type="http://schemas.openxmlformats.org/officeDocument/2006/relationships/image" Target="../media/image2.png"/><Relationship Id="rId16" Type="http://schemas.openxmlformats.org/officeDocument/2006/relationships/image" Target="../media/image154.png"/><Relationship Id="rId20" Type="http://schemas.openxmlformats.org/officeDocument/2006/relationships/image" Target="../media/image171.png"/><Relationship Id="rId29" Type="http://schemas.openxmlformats.org/officeDocument/2006/relationships/image" Target="../media/image138.png"/><Relationship Id="rId41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30.png"/><Relationship Id="rId24" Type="http://schemas.openxmlformats.org/officeDocument/2006/relationships/image" Target="../media/image184.png"/><Relationship Id="rId32" Type="http://schemas.openxmlformats.org/officeDocument/2006/relationships/image" Target="../media/image169.png"/><Relationship Id="rId37" Type="http://schemas.openxmlformats.org/officeDocument/2006/relationships/image" Target="../media/image142.png"/><Relationship Id="rId40" Type="http://schemas.openxmlformats.org/officeDocument/2006/relationships/image" Target="../media/image160.png"/><Relationship Id="rId45" Type="http://schemas.openxmlformats.org/officeDocument/2006/relationships/image" Target="../media/image197.png"/><Relationship Id="rId5" Type="http://schemas.openxmlformats.org/officeDocument/2006/relationships/image" Target="../media/image137.png"/><Relationship Id="rId15" Type="http://schemas.openxmlformats.org/officeDocument/2006/relationships/image" Target="../media/image144.png"/><Relationship Id="rId23" Type="http://schemas.openxmlformats.org/officeDocument/2006/relationships/image" Target="../media/image182.png"/><Relationship Id="rId28" Type="http://schemas.openxmlformats.org/officeDocument/2006/relationships/image" Target="../media/image173.png"/><Relationship Id="rId36" Type="http://schemas.openxmlformats.org/officeDocument/2006/relationships/image" Target="../media/image196.png"/><Relationship Id="rId10" Type="http://schemas.openxmlformats.org/officeDocument/2006/relationships/image" Target="../media/image129.png"/><Relationship Id="rId19" Type="http://schemas.openxmlformats.org/officeDocument/2006/relationships/image" Target="../media/image167.png"/><Relationship Id="rId31" Type="http://schemas.openxmlformats.org/officeDocument/2006/relationships/image" Target="../media/image153.png"/><Relationship Id="rId44" Type="http://schemas.openxmlformats.org/officeDocument/2006/relationships/image" Target="../media/image181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41.png"/><Relationship Id="rId22" Type="http://schemas.openxmlformats.org/officeDocument/2006/relationships/image" Target="../media/image178.png"/><Relationship Id="rId27" Type="http://schemas.openxmlformats.org/officeDocument/2006/relationships/image" Target="../media/image163.png"/><Relationship Id="rId30" Type="http://schemas.openxmlformats.org/officeDocument/2006/relationships/image" Target="../media/image148.png"/><Relationship Id="rId35" Type="http://schemas.openxmlformats.org/officeDocument/2006/relationships/image" Target="../media/image162.png"/><Relationship Id="rId43" Type="http://schemas.openxmlformats.org/officeDocument/2006/relationships/image" Target="../media/image17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jpe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png"/><Relationship Id="rId47" Type="http://schemas.openxmlformats.org/officeDocument/2006/relationships/image" Target="../media/image50.jpeg"/><Relationship Id="rId50" Type="http://schemas.openxmlformats.org/officeDocument/2006/relationships/image" Target="../media/image53.png"/><Relationship Id="rId55" Type="http://schemas.openxmlformats.org/officeDocument/2006/relationships/image" Target="../media/image58.gif"/><Relationship Id="rId63" Type="http://schemas.openxmlformats.org/officeDocument/2006/relationships/image" Target="../media/image66.gif"/><Relationship Id="rId68" Type="http://schemas.openxmlformats.org/officeDocument/2006/relationships/image" Target="../media/image71.gif"/><Relationship Id="rId7" Type="http://schemas.openxmlformats.org/officeDocument/2006/relationships/image" Target="../media/image2.png"/><Relationship Id="rId71" Type="http://schemas.openxmlformats.org/officeDocument/2006/relationships/image" Target="../media/image74.png"/><Relationship Id="rId2" Type="http://schemas.openxmlformats.org/officeDocument/2006/relationships/image" Target="../media/image8.png"/><Relationship Id="rId16" Type="http://schemas.openxmlformats.org/officeDocument/2006/relationships/image" Target="../media/image19.png"/><Relationship Id="rId29" Type="http://schemas.openxmlformats.org/officeDocument/2006/relationships/image" Target="../media/image32.jpe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openxmlformats.org/officeDocument/2006/relationships/image" Target="../media/image43.png"/><Relationship Id="rId45" Type="http://schemas.openxmlformats.org/officeDocument/2006/relationships/image" Target="../media/image48.gif"/><Relationship Id="rId53" Type="http://schemas.openxmlformats.org/officeDocument/2006/relationships/image" Target="../media/image56.png"/><Relationship Id="rId58" Type="http://schemas.openxmlformats.org/officeDocument/2006/relationships/image" Target="../media/image61.jpeg"/><Relationship Id="rId66" Type="http://schemas.openxmlformats.org/officeDocument/2006/relationships/image" Target="../media/image69.gif"/><Relationship Id="rId74" Type="http://schemas.openxmlformats.org/officeDocument/2006/relationships/image" Target="../media/image77.pn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jpeg"/><Relationship Id="rId49" Type="http://schemas.openxmlformats.org/officeDocument/2006/relationships/image" Target="../media/image52.png"/><Relationship Id="rId57" Type="http://schemas.openxmlformats.org/officeDocument/2006/relationships/image" Target="../media/image60.png"/><Relationship Id="rId61" Type="http://schemas.openxmlformats.org/officeDocument/2006/relationships/image" Target="../media/image64.jpe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4" Type="http://schemas.openxmlformats.org/officeDocument/2006/relationships/image" Target="../media/image47.jpeg"/><Relationship Id="rId52" Type="http://schemas.openxmlformats.org/officeDocument/2006/relationships/image" Target="../media/image55.jpeg"/><Relationship Id="rId60" Type="http://schemas.openxmlformats.org/officeDocument/2006/relationships/image" Target="../media/image63.png"/><Relationship Id="rId65" Type="http://schemas.openxmlformats.org/officeDocument/2006/relationships/image" Target="../media/image68.png"/><Relationship Id="rId73" Type="http://schemas.openxmlformats.org/officeDocument/2006/relationships/image" Target="../media/image76.jpeg"/><Relationship Id="rId4" Type="http://schemas.openxmlformats.org/officeDocument/2006/relationships/image" Target="../media/image10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jpe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48" Type="http://schemas.openxmlformats.org/officeDocument/2006/relationships/image" Target="../media/image51.png"/><Relationship Id="rId56" Type="http://schemas.openxmlformats.org/officeDocument/2006/relationships/image" Target="../media/image59.png"/><Relationship Id="rId64" Type="http://schemas.openxmlformats.org/officeDocument/2006/relationships/image" Target="../media/image67.jpeg"/><Relationship Id="rId69" Type="http://schemas.openxmlformats.org/officeDocument/2006/relationships/image" Target="../media/image72.png"/><Relationship Id="rId8" Type="http://schemas.openxmlformats.org/officeDocument/2006/relationships/image" Target="../media/image11.png"/><Relationship Id="rId51" Type="http://schemas.openxmlformats.org/officeDocument/2006/relationships/image" Target="../media/image54.png"/><Relationship Id="rId72" Type="http://schemas.openxmlformats.org/officeDocument/2006/relationships/image" Target="../media/image75.jpeg"/><Relationship Id="rId3" Type="http://schemas.openxmlformats.org/officeDocument/2006/relationships/image" Target="../media/image9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jpeg"/><Relationship Id="rId38" Type="http://schemas.openxmlformats.org/officeDocument/2006/relationships/image" Target="../media/image41.png"/><Relationship Id="rId46" Type="http://schemas.openxmlformats.org/officeDocument/2006/relationships/image" Target="../media/image49.jpeg"/><Relationship Id="rId59" Type="http://schemas.openxmlformats.org/officeDocument/2006/relationships/image" Target="../media/image62.png"/><Relationship Id="rId67" Type="http://schemas.openxmlformats.org/officeDocument/2006/relationships/image" Target="../media/image70.png"/><Relationship Id="rId20" Type="http://schemas.openxmlformats.org/officeDocument/2006/relationships/image" Target="../media/image23.png"/><Relationship Id="rId41" Type="http://schemas.openxmlformats.org/officeDocument/2006/relationships/image" Target="../media/image44.jpeg"/><Relationship Id="rId54" Type="http://schemas.openxmlformats.org/officeDocument/2006/relationships/image" Target="../media/image57.gif"/><Relationship Id="rId62" Type="http://schemas.openxmlformats.org/officeDocument/2006/relationships/image" Target="../media/image65.png"/><Relationship Id="rId70" Type="http://schemas.openxmlformats.org/officeDocument/2006/relationships/image" Target="../media/image73.png"/><Relationship Id="rId7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image" Target="../media/image158.png"/><Relationship Id="rId26" Type="http://schemas.openxmlformats.org/officeDocument/2006/relationships/image" Target="../media/image133.png"/><Relationship Id="rId39" Type="http://schemas.openxmlformats.org/officeDocument/2006/relationships/image" Target="../media/image160.png"/><Relationship Id="rId21" Type="http://schemas.openxmlformats.org/officeDocument/2006/relationships/image" Target="../media/image174.png"/><Relationship Id="rId34" Type="http://schemas.openxmlformats.org/officeDocument/2006/relationships/image" Target="../media/image136.png"/><Relationship Id="rId42" Type="http://schemas.openxmlformats.org/officeDocument/2006/relationships/image" Target="../media/image172.png"/><Relationship Id="rId47" Type="http://schemas.openxmlformats.org/officeDocument/2006/relationships/image" Target="../media/image147.png"/><Relationship Id="rId50" Type="http://schemas.openxmlformats.org/officeDocument/2006/relationships/image" Target="../media/image151.png"/><Relationship Id="rId55" Type="http://schemas.openxmlformats.org/officeDocument/2006/relationships/image" Target="../media/image183.png"/><Relationship Id="rId7" Type="http://schemas.openxmlformats.org/officeDocument/2006/relationships/image" Target="../media/image165.png"/><Relationship Id="rId12" Type="http://schemas.openxmlformats.org/officeDocument/2006/relationships/image" Target="../media/image131.png"/><Relationship Id="rId17" Type="http://schemas.openxmlformats.org/officeDocument/2006/relationships/image" Target="../media/image157.png"/><Relationship Id="rId25" Type="http://schemas.openxmlformats.org/officeDocument/2006/relationships/image" Target="../media/image132.png"/><Relationship Id="rId33" Type="http://schemas.openxmlformats.org/officeDocument/2006/relationships/image" Target="../media/image134.png"/><Relationship Id="rId38" Type="http://schemas.openxmlformats.org/officeDocument/2006/relationships/image" Target="../media/image156.png"/><Relationship Id="rId46" Type="http://schemas.openxmlformats.org/officeDocument/2006/relationships/image" Target="../media/image128.png"/><Relationship Id="rId2" Type="http://schemas.openxmlformats.org/officeDocument/2006/relationships/image" Target="../media/image2.png"/><Relationship Id="rId16" Type="http://schemas.openxmlformats.org/officeDocument/2006/relationships/image" Target="../media/image154.png"/><Relationship Id="rId20" Type="http://schemas.openxmlformats.org/officeDocument/2006/relationships/image" Target="../media/image171.png"/><Relationship Id="rId29" Type="http://schemas.openxmlformats.org/officeDocument/2006/relationships/image" Target="../media/image138.png"/><Relationship Id="rId41" Type="http://schemas.openxmlformats.org/officeDocument/2006/relationships/image" Target="../media/image170.png"/><Relationship Id="rId54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30.png"/><Relationship Id="rId24" Type="http://schemas.openxmlformats.org/officeDocument/2006/relationships/image" Target="../media/image184.png"/><Relationship Id="rId32" Type="http://schemas.openxmlformats.org/officeDocument/2006/relationships/image" Target="../media/image169.png"/><Relationship Id="rId37" Type="http://schemas.openxmlformats.org/officeDocument/2006/relationships/image" Target="../media/image146.png"/><Relationship Id="rId40" Type="http://schemas.openxmlformats.org/officeDocument/2006/relationships/image" Target="../media/image166.png"/><Relationship Id="rId45" Type="http://schemas.openxmlformats.org/officeDocument/2006/relationships/image" Target="../media/image127.png"/><Relationship Id="rId53" Type="http://schemas.openxmlformats.org/officeDocument/2006/relationships/image" Target="../media/image168.png"/><Relationship Id="rId5" Type="http://schemas.openxmlformats.org/officeDocument/2006/relationships/image" Target="../media/image137.png"/><Relationship Id="rId15" Type="http://schemas.openxmlformats.org/officeDocument/2006/relationships/image" Target="../media/image144.png"/><Relationship Id="rId23" Type="http://schemas.openxmlformats.org/officeDocument/2006/relationships/image" Target="../media/image182.png"/><Relationship Id="rId28" Type="http://schemas.openxmlformats.org/officeDocument/2006/relationships/image" Target="../media/image173.png"/><Relationship Id="rId36" Type="http://schemas.openxmlformats.org/officeDocument/2006/relationships/image" Target="../media/image142.png"/><Relationship Id="rId49" Type="http://schemas.openxmlformats.org/officeDocument/2006/relationships/image" Target="../media/image150.png"/><Relationship Id="rId10" Type="http://schemas.openxmlformats.org/officeDocument/2006/relationships/image" Target="../media/image129.png"/><Relationship Id="rId19" Type="http://schemas.openxmlformats.org/officeDocument/2006/relationships/image" Target="../media/image167.png"/><Relationship Id="rId31" Type="http://schemas.openxmlformats.org/officeDocument/2006/relationships/image" Target="../media/image153.png"/><Relationship Id="rId44" Type="http://schemas.openxmlformats.org/officeDocument/2006/relationships/image" Target="../media/image198.png"/><Relationship Id="rId52" Type="http://schemas.openxmlformats.org/officeDocument/2006/relationships/image" Target="../media/image164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41.png"/><Relationship Id="rId22" Type="http://schemas.openxmlformats.org/officeDocument/2006/relationships/image" Target="../media/image178.png"/><Relationship Id="rId27" Type="http://schemas.openxmlformats.org/officeDocument/2006/relationships/image" Target="../media/image163.png"/><Relationship Id="rId30" Type="http://schemas.openxmlformats.org/officeDocument/2006/relationships/image" Target="../media/image148.png"/><Relationship Id="rId35" Type="http://schemas.openxmlformats.org/officeDocument/2006/relationships/image" Target="../media/image162.png"/><Relationship Id="rId43" Type="http://schemas.openxmlformats.org/officeDocument/2006/relationships/image" Target="../media/image181.png"/><Relationship Id="rId48" Type="http://schemas.openxmlformats.org/officeDocument/2006/relationships/image" Target="../media/image145.png"/><Relationship Id="rId56" Type="http://schemas.openxmlformats.org/officeDocument/2006/relationships/image" Target="../media/image199.png"/><Relationship Id="rId8" Type="http://schemas.openxmlformats.org/officeDocument/2006/relationships/image" Target="../media/image176.png"/><Relationship Id="rId51" Type="http://schemas.openxmlformats.org/officeDocument/2006/relationships/image" Target="../media/image152.png"/><Relationship Id="rId3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image" Target="../media/image158.png"/><Relationship Id="rId26" Type="http://schemas.openxmlformats.org/officeDocument/2006/relationships/image" Target="../media/image133.png"/><Relationship Id="rId39" Type="http://schemas.openxmlformats.org/officeDocument/2006/relationships/image" Target="../media/image160.png"/><Relationship Id="rId21" Type="http://schemas.openxmlformats.org/officeDocument/2006/relationships/image" Target="../media/image174.png"/><Relationship Id="rId34" Type="http://schemas.openxmlformats.org/officeDocument/2006/relationships/image" Target="../media/image136.png"/><Relationship Id="rId42" Type="http://schemas.openxmlformats.org/officeDocument/2006/relationships/image" Target="../media/image172.png"/><Relationship Id="rId47" Type="http://schemas.openxmlformats.org/officeDocument/2006/relationships/image" Target="../media/image145.png"/><Relationship Id="rId50" Type="http://schemas.openxmlformats.org/officeDocument/2006/relationships/image" Target="../media/image152.png"/><Relationship Id="rId55" Type="http://schemas.openxmlformats.org/officeDocument/2006/relationships/image" Target="../media/image200.png"/><Relationship Id="rId7" Type="http://schemas.openxmlformats.org/officeDocument/2006/relationships/image" Target="../media/image165.png"/><Relationship Id="rId12" Type="http://schemas.openxmlformats.org/officeDocument/2006/relationships/image" Target="../media/image131.png"/><Relationship Id="rId17" Type="http://schemas.openxmlformats.org/officeDocument/2006/relationships/image" Target="../media/image157.png"/><Relationship Id="rId25" Type="http://schemas.openxmlformats.org/officeDocument/2006/relationships/image" Target="../media/image132.png"/><Relationship Id="rId33" Type="http://schemas.openxmlformats.org/officeDocument/2006/relationships/image" Target="../media/image134.png"/><Relationship Id="rId38" Type="http://schemas.openxmlformats.org/officeDocument/2006/relationships/image" Target="../media/image156.png"/><Relationship Id="rId46" Type="http://schemas.openxmlformats.org/officeDocument/2006/relationships/image" Target="../media/image147.png"/><Relationship Id="rId2" Type="http://schemas.openxmlformats.org/officeDocument/2006/relationships/image" Target="../media/image2.png"/><Relationship Id="rId16" Type="http://schemas.openxmlformats.org/officeDocument/2006/relationships/image" Target="../media/image154.png"/><Relationship Id="rId20" Type="http://schemas.openxmlformats.org/officeDocument/2006/relationships/image" Target="../media/image171.png"/><Relationship Id="rId29" Type="http://schemas.openxmlformats.org/officeDocument/2006/relationships/image" Target="../media/image138.png"/><Relationship Id="rId41" Type="http://schemas.openxmlformats.org/officeDocument/2006/relationships/image" Target="../media/image170.png"/><Relationship Id="rId54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30.png"/><Relationship Id="rId24" Type="http://schemas.openxmlformats.org/officeDocument/2006/relationships/image" Target="../media/image184.png"/><Relationship Id="rId32" Type="http://schemas.openxmlformats.org/officeDocument/2006/relationships/image" Target="../media/image169.png"/><Relationship Id="rId37" Type="http://schemas.openxmlformats.org/officeDocument/2006/relationships/image" Target="../media/image146.png"/><Relationship Id="rId40" Type="http://schemas.openxmlformats.org/officeDocument/2006/relationships/image" Target="../media/image166.png"/><Relationship Id="rId45" Type="http://schemas.openxmlformats.org/officeDocument/2006/relationships/image" Target="../media/image128.png"/><Relationship Id="rId53" Type="http://schemas.openxmlformats.org/officeDocument/2006/relationships/image" Target="../media/image175.png"/><Relationship Id="rId58" Type="http://schemas.openxmlformats.org/officeDocument/2006/relationships/image" Target="../media/image201.png"/><Relationship Id="rId5" Type="http://schemas.openxmlformats.org/officeDocument/2006/relationships/image" Target="../media/image137.png"/><Relationship Id="rId15" Type="http://schemas.openxmlformats.org/officeDocument/2006/relationships/image" Target="../media/image144.png"/><Relationship Id="rId23" Type="http://schemas.openxmlformats.org/officeDocument/2006/relationships/image" Target="../media/image182.png"/><Relationship Id="rId28" Type="http://schemas.openxmlformats.org/officeDocument/2006/relationships/image" Target="../media/image173.png"/><Relationship Id="rId36" Type="http://schemas.openxmlformats.org/officeDocument/2006/relationships/image" Target="../media/image142.png"/><Relationship Id="rId49" Type="http://schemas.openxmlformats.org/officeDocument/2006/relationships/image" Target="../media/image151.png"/><Relationship Id="rId57" Type="http://schemas.openxmlformats.org/officeDocument/2006/relationships/image" Target="../media/image177.png"/><Relationship Id="rId10" Type="http://schemas.openxmlformats.org/officeDocument/2006/relationships/image" Target="../media/image129.png"/><Relationship Id="rId19" Type="http://schemas.openxmlformats.org/officeDocument/2006/relationships/image" Target="../media/image167.png"/><Relationship Id="rId31" Type="http://schemas.openxmlformats.org/officeDocument/2006/relationships/image" Target="../media/image153.png"/><Relationship Id="rId44" Type="http://schemas.openxmlformats.org/officeDocument/2006/relationships/image" Target="../media/image127.png"/><Relationship Id="rId52" Type="http://schemas.openxmlformats.org/officeDocument/2006/relationships/image" Target="../media/image168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41.png"/><Relationship Id="rId22" Type="http://schemas.openxmlformats.org/officeDocument/2006/relationships/image" Target="../media/image178.png"/><Relationship Id="rId27" Type="http://schemas.openxmlformats.org/officeDocument/2006/relationships/image" Target="../media/image163.png"/><Relationship Id="rId30" Type="http://schemas.openxmlformats.org/officeDocument/2006/relationships/image" Target="../media/image148.png"/><Relationship Id="rId35" Type="http://schemas.openxmlformats.org/officeDocument/2006/relationships/image" Target="../media/image162.png"/><Relationship Id="rId43" Type="http://schemas.openxmlformats.org/officeDocument/2006/relationships/image" Target="../media/image181.png"/><Relationship Id="rId48" Type="http://schemas.openxmlformats.org/officeDocument/2006/relationships/image" Target="../media/image150.png"/><Relationship Id="rId56" Type="http://schemas.openxmlformats.org/officeDocument/2006/relationships/image" Target="../media/image48.gif"/><Relationship Id="rId8" Type="http://schemas.openxmlformats.org/officeDocument/2006/relationships/image" Target="../media/image176.png"/><Relationship Id="rId51" Type="http://schemas.openxmlformats.org/officeDocument/2006/relationships/image" Target="../media/image164.png"/><Relationship Id="rId3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image" Target="../media/image158.png"/><Relationship Id="rId26" Type="http://schemas.openxmlformats.org/officeDocument/2006/relationships/image" Target="../media/image133.png"/><Relationship Id="rId39" Type="http://schemas.openxmlformats.org/officeDocument/2006/relationships/image" Target="../media/image160.png"/><Relationship Id="rId21" Type="http://schemas.openxmlformats.org/officeDocument/2006/relationships/image" Target="../media/image174.png"/><Relationship Id="rId34" Type="http://schemas.openxmlformats.org/officeDocument/2006/relationships/image" Target="../media/image136.png"/><Relationship Id="rId42" Type="http://schemas.openxmlformats.org/officeDocument/2006/relationships/image" Target="../media/image172.png"/><Relationship Id="rId47" Type="http://schemas.openxmlformats.org/officeDocument/2006/relationships/image" Target="../media/image145.png"/><Relationship Id="rId50" Type="http://schemas.openxmlformats.org/officeDocument/2006/relationships/image" Target="../media/image152.png"/><Relationship Id="rId55" Type="http://schemas.openxmlformats.org/officeDocument/2006/relationships/image" Target="../media/image48.gif"/><Relationship Id="rId7" Type="http://schemas.openxmlformats.org/officeDocument/2006/relationships/image" Target="../media/image165.png"/><Relationship Id="rId12" Type="http://schemas.openxmlformats.org/officeDocument/2006/relationships/image" Target="../media/image131.png"/><Relationship Id="rId17" Type="http://schemas.openxmlformats.org/officeDocument/2006/relationships/image" Target="../media/image157.png"/><Relationship Id="rId25" Type="http://schemas.openxmlformats.org/officeDocument/2006/relationships/image" Target="../media/image132.png"/><Relationship Id="rId33" Type="http://schemas.openxmlformats.org/officeDocument/2006/relationships/image" Target="../media/image134.png"/><Relationship Id="rId38" Type="http://schemas.openxmlformats.org/officeDocument/2006/relationships/image" Target="../media/image156.png"/><Relationship Id="rId46" Type="http://schemas.openxmlformats.org/officeDocument/2006/relationships/image" Target="../media/image147.png"/><Relationship Id="rId59" Type="http://schemas.openxmlformats.org/officeDocument/2006/relationships/image" Target="../media/image159.png"/><Relationship Id="rId2" Type="http://schemas.openxmlformats.org/officeDocument/2006/relationships/image" Target="../media/image2.png"/><Relationship Id="rId16" Type="http://schemas.openxmlformats.org/officeDocument/2006/relationships/image" Target="../media/image154.png"/><Relationship Id="rId20" Type="http://schemas.openxmlformats.org/officeDocument/2006/relationships/image" Target="../media/image171.png"/><Relationship Id="rId29" Type="http://schemas.openxmlformats.org/officeDocument/2006/relationships/image" Target="../media/image138.png"/><Relationship Id="rId41" Type="http://schemas.openxmlformats.org/officeDocument/2006/relationships/image" Target="../media/image170.png"/><Relationship Id="rId54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30.png"/><Relationship Id="rId24" Type="http://schemas.openxmlformats.org/officeDocument/2006/relationships/image" Target="../media/image184.png"/><Relationship Id="rId32" Type="http://schemas.openxmlformats.org/officeDocument/2006/relationships/image" Target="../media/image169.png"/><Relationship Id="rId37" Type="http://schemas.openxmlformats.org/officeDocument/2006/relationships/image" Target="../media/image146.png"/><Relationship Id="rId40" Type="http://schemas.openxmlformats.org/officeDocument/2006/relationships/image" Target="../media/image166.png"/><Relationship Id="rId45" Type="http://schemas.openxmlformats.org/officeDocument/2006/relationships/image" Target="../media/image128.png"/><Relationship Id="rId53" Type="http://schemas.openxmlformats.org/officeDocument/2006/relationships/image" Target="../media/image175.png"/><Relationship Id="rId58" Type="http://schemas.openxmlformats.org/officeDocument/2006/relationships/image" Target="../media/image155.png"/><Relationship Id="rId5" Type="http://schemas.openxmlformats.org/officeDocument/2006/relationships/image" Target="../media/image137.png"/><Relationship Id="rId15" Type="http://schemas.openxmlformats.org/officeDocument/2006/relationships/image" Target="../media/image144.png"/><Relationship Id="rId23" Type="http://schemas.openxmlformats.org/officeDocument/2006/relationships/image" Target="../media/image182.png"/><Relationship Id="rId28" Type="http://schemas.openxmlformats.org/officeDocument/2006/relationships/image" Target="../media/image173.png"/><Relationship Id="rId36" Type="http://schemas.openxmlformats.org/officeDocument/2006/relationships/image" Target="../media/image142.png"/><Relationship Id="rId49" Type="http://schemas.openxmlformats.org/officeDocument/2006/relationships/image" Target="../media/image151.png"/><Relationship Id="rId57" Type="http://schemas.openxmlformats.org/officeDocument/2006/relationships/image" Target="../media/image202.png"/><Relationship Id="rId10" Type="http://schemas.openxmlformats.org/officeDocument/2006/relationships/image" Target="../media/image129.png"/><Relationship Id="rId19" Type="http://schemas.openxmlformats.org/officeDocument/2006/relationships/image" Target="../media/image167.png"/><Relationship Id="rId31" Type="http://schemas.openxmlformats.org/officeDocument/2006/relationships/image" Target="../media/image153.png"/><Relationship Id="rId44" Type="http://schemas.openxmlformats.org/officeDocument/2006/relationships/image" Target="../media/image127.png"/><Relationship Id="rId52" Type="http://schemas.openxmlformats.org/officeDocument/2006/relationships/image" Target="../media/image168.png"/><Relationship Id="rId60" Type="http://schemas.openxmlformats.org/officeDocument/2006/relationships/image" Target="../media/image203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41.png"/><Relationship Id="rId22" Type="http://schemas.openxmlformats.org/officeDocument/2006/relationships/image" Target="../media/image178.png"/><Relationship Id="rId27" Type="http://schemas.openxmlformats.org/officeDocument/2006/relationships/image" Target="../media/image163.png"/><Relationship Id="rId30" Type="http://schemas.openxmlformats.org/officeDocument/2006/relationships/image" Target="../media/image148.png"/><Relationship Id="rId35" Type="http://schemas.openxmlformats.org/officeDocument/2006/relationships/image" Target="../media/image162.png"/><Relationship Id="rId43" Type="http://schemas.openxmlformats.org/officeDocument/2006/relationships/image" Target="../media/image181.png"/><Relationship Id="rId48" Type="http://schemas.openxmlformats.org/officeDocument/2006/relationships/image" Target="../media/image150.png"/><Relationship Id="rId56" Type="http://schemas.openxmlformats.org/officeDocument/2006/relationships/image" Target="../media/image177.png"/><Relationship Id="rId8" Type="http://schemas.openxmlformats.org/officeDocument/2006/relationships/image" Target="../media/image176.png"/><Relationship Id="rId51" Type="http://schemas.openxmlformats.org/officeDocument/2006/relationships/image" Target="../media/image164.png"/><Relationship Id="rId3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image" Target="../media/image158.png"/><Relationship Id="rId26" Type="http://schemas.openxmlformats.org/officeDocument/2006/relationships/image" Target="../media/image133.png"/><Relationship Id="rId39" Type="http://schemas.openxmlformats.org/officeDocument/2006/relationships/image" Target="../media/image160.png"/><Relationship Id="rId21" Type="http://schemas.openxmlformats.org/officeDocument/2006/relationships/image" Target="../media/image174.png"/><Relationship Id="rId34" Type="http://schemas.openxmlformats.org/officeDocument/2006/relationships/image" Target="../media/image136.png"/><Relationship Id="rId42" Type="http://schemas.openxmlformats.org/officeDocument/2006/relationships/image" Target="../media/image172.png"/><Relationship Id="rId47" Type="http://schemas.openxmlformats.org/officeDocument/2006/relationships/image" Target="../media/image145.png"/><Relationship Id="rId50" Type="http://schemas.openxmlformats.org/officeDocument/2006/relationships/image" Target="../media/image152.png"/><Relationship Id="rId55" Type="http://schemas.openxmlformats.org/officeDocument/2006/relationships/image" Target="../media/image48.gif"/><Relationship Id="rId63" Type="http://schemas.openxmlformats.org/officeDocument/2006/relationships/image" Target="../media/image140.png"/><Relationship Id="rId7" Type="http://schemas.openxmlformats.org/officeDocument/2006/relationships/image" Target="../media/image165.png"/><Relationship Id="rId2" Type="http://schemas.openxmlformats.org/officeDocument/2006/relationships/image" Target="../media/image2.png"/><Relationship Id="rId16" Type="http://schemas.openxmlformats.org/officeDocument/2006/relationships/image" Target="../media/image154.png"/><Relationship Id="rId20" Type="http://schemas.openxmlformats.org/officeDocument/2006/relationships/image" Target="../media/image171.png"/><Relationship Id="rId29" Type="http://schemas.openxmlformats.org/officeDocument/2006/relationships/image" Target="../media/image138.png"/><Relationship Id="rId41" Type="http://schemas.openxmlformats.org/officeDocument/2006/relationships/image" Target="../media/image170.png"/><Relationship Id="rId54" Type="http://schemas.openxmlformats.org/officeDocument/2006/relationships/image" Target="../media/image183.png"/><Relationship Id="rId6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30.png"/><Relationship Id="rId24" Type="http://schemas.openxmlformats.org/officeDocument/2006/relationships/image" Target="../media/image184.png"/><Relationship Id="rId32" Type="http://schemas.openxmlformats.org/officeDocument/2006/relationships/image" Target="../media/image169.png"/><Relationship Id="rId37" Type="http://schemas.openxmlformats.org/officeDocument/2006/relationships/image" Target="../media/image146.png"/><Relationship Id="rId40" Type="http://schemas.openxmlformats.org/officeDocument/2006/relationships/image" Target="../media/image166.png"/><Relationship Id="rId45" Type="http://schemas.openxmlformats.org/officeDocument/2006/relationships/image" Target="../media/image128.png"/><Relationship Id="rId53" Type="http://schemas.openxmlformats.org/officeDocument/2006/relationships/image" Target="../media/image175.png"/><Relationship Id="rId58" Type="http://schemas.openxmlformats.org/officeDocument/2006/relationships/image" Target="../media/image159.png"/><Relationship Id="rId5" Type="http://schemas.openxmlformats.org/officeDocument/2006/relationships/image" Target="../media/image137.png"/><Relationship Id="rId15" Type="http://schemas.openxmlformats.org/officeDocument/2006/relationships/image" Target="../media/image144.png"/><Relationship Id="rId23" Type="http://schemas.openxmlformats.org/officeDocument/2006/relationships/image" Target="../media/image182.png"/><Relationship Id="rId28" Type="http://schemas.openxmlformats.org/officeDocument/2006/relationships/image" Target="../media/image173.png"/><Relationship Id="rId36" Type="http://schemas.openxmlformats.org/officeDocument/2006/relationships/image" Target="../media/image142.png"/><Relationship Id="rId49" Type="http://schemas.openxmlformats.org/officeDocument/2006/relationships/image" Target="../media/image151.png"/><Relationship Id="rId57" Type="http://schemas.openxmlformats.org/officeDocument/2006/relationships/image" Target="../media/image155.png"/><Relationship Id="rId61" Type="http://schemas.openxmlformats.org/officeDocument/2006/relationships/image" Target="../media/image135.png"/><Relationship Id="rId10" Type="http://schemas.openxmlformats.org/officeDocument/2006/relationships/image" Target="../media/image129.png"/><Relationship Id="rId19" Type="http://schemas.openxmlformats.org/officeDocument/2006/relationships/image" Target="../media/image167.png"/><Relationship Id="rId31" Type="http://schemas.openxmlformats.org/officeDocument/2006/relationships/image" Target="../media/image153.png"/><Relationship Id="rId44" Type="http://schemas.openxmlformats.org/officeDocument/2006/relationships/image" Target="../media/image127.png"/><Relationship Id="rId52" Type="http://schemas.openxmlformats.org/officeDocument/2006/relationships/image" Target="../media/image168.png"/><Relationship Id="rId60" Type="http://schemas.openxmlformats.org/officeDocument/2006/relationships/image" Target="../media/image161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41.png"/><Relationship Id="rId22" Type="http://schemas.openxmlformats.org/officeDocument/2006/relationships/image" Target="../media/image178.png"/><Relationship Id="rId27" Type="http://schemas.openxmlformats.org/officeDocument/2006/relationships/image" Target="../media/image163.png"/><Relationship Id="rId30" Type="http://schemas.openxmlformats.org/officeDocument/2006/relationships/image" Target="../media/image148.png"/><Relationship Id="rId35" Type="http://schemas.openxmlformats.org/officeDocument/2006/relationships/image" Target="../media/image162.png"/><Relationship Id="rId43" Type="http://schemas.openxmlformats.org/officeDocument/2006/relationships/image" Target="../media/image181.png"/><Relationship Id="rId48" Type="http://schemas.openxmlformats.org/officeDocument/2006/relationships/image" Target="../media/image150.png"/><Relationship Id="rId56" Type="http://schemas.openxmlformats.org/officeDocument/2006/relationships/image" Target="../media/image177.png"/><Relationship Id="rId64" Type="http://schemas.openxmlformats.org/officeDocument/2006/relationships/image" Target="../media/image205.png"/><Relationship Id="rId8" Type="http://schemas.openxmlformats.org/officeDocument/2006/relationships/image" Target="../media/image176.png"/><Relationship Id="rId51" Type="http://schemas.openxmlformats.org/officeDocument/2006/relationships/image" Target="../media/image164.png"/><Relationship Id="rId3" Type="http://schemas.openxmlformats.org/officeDocument/2006/relationships/image" Target="../media/image4.png"/><Relationship Id="rId12" Type="http://schemas.openxmlformats.org/officeDocument/2006/relationships/image" Target="../media/image131.png"/><Relationship Id="rId17" Type="http://schemas.openxmlformats.org/officeDocument/2006/relationships/image" Target="../media/image157.png"/><Relationship Id="rId25" Type="http://schemas.openxmlformats.org/officeDocument/2006/relationships/image" Target="../media/image132.png"/><Relationship Id="rId33" Type="http://schemas.openxmlformats.org/officeDocument/2006/relationships/image" Target="../media/image134.png"/><Relationship Id="rId38" Type="http://schemas.openxmlformats.org/officeDocument/2006/relationships/image" Target="../media/image156.png"/><Relationship Id="rId46" Type="http://schemas.openxmlformats.org/officeDocument/2006/relationships/image" Target="../media/image147.png"/><Relationship Id="rId59" Type="http://schemas.openxmlformats.org/officeDocument/2006/relationships/image" Target="../media/image204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image" Target="../media/image158.png"/><Relationship Id="rId26" Type="http://schemas.openxmlformats.org/officeDocument/2006/relationships/image" Target="../media/image133.png"/><Relationship Id="rId39" Type="http://schemas.openxmlformats.org/officeDocument/2006/relationships/image" Target="../media/image160.png"/><Relationship Id="rId21" Type="http://schemas.openxmlformats.org/officeDocument/2006/relationships/image" Target="../media/image174.png"/><Relationship Id="rId34" Type="http://schemas.openxmlformats.org/officeDocument/2006/relationships/image" Target="../media/image136.png"/><Relationship Id="rId42" Type="http://schemas.openxmlformats.org/officeDocument/2006/relationships/image" Target="../media/image172.png"/><Relationship Id="rId47" Type="http://schemas.openxmlformats.org/officeDocument/2006/relationships/image" Target="../media/image145.png"/><Relationship Id="rId50" Type="http://schemas.openxmlformats.org/officeDocument/2006/relationships/image" Target="../media/image152.png"/><Relationship Id="rId55" Type="http://schemas.openxmlformats.org/officeDocument/2006/relationships/image" Target="../media/image48.gif"/><Relationship Id="rId63" Type="http://schemas.openxmlformats.org/officeDocument/2006/relationships/image" Target="../media/image206.png"/><Relationship Id="rId7" Type="http://schemas.openxmlformats.org/officeDocument/2006/relationships/image" Target="../media/image165.png"/><Relationship Id="rId2" Type="http://schemas.openxmlformats.org/officeDocument/2006/relationships/image" Target="../media/image2.png"/><Relationship Id="rId16" Type="http://schemas.openxmlformats.org/officeDocument/2006/relationships/image" Target="../media/image154.png"/><Relationship Id="rId20" Type="http://schemas.openxmlformats.org/officeDocument/2006/relationships/image" Target="../media/image171.png"/><Relationship Id="rId29" Type="http://schemas.openxmlformats.org/officeDocument/2006/relationships/image" Target="../media/image138.png"/><Relationship Id="rId41" Type="http://schemas.openxmlformats.org/officeDocument/2006/relationships/image" Target="../media/image170.png"/><Relationship Id="rId54" Type="http://schemas.openxmlformats.org/officeDocument/2006/relationships/image" Target="../media/image183.png"/><Relationship Id="rId6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30.png"/><Relationship Id="rId24" Type="http://schemas.openxmlformats.org/officeDocument/2006/relationships/image" Target="../media/image184.png"/><Relationship Id="rId32" Type="http://schemas.openxmlformats.org/officeDocument/2006/relationships/image" Target="../media/image169.png"/><Relationship Id="rId37" Type="http://schemas.openxmlformats.org/officeDocument/2006/relationships/image" Target="../media/image146.png"/><Relationship Id="rId40" Type="http://schemas.openxmlformats.org/officeDocument/2006/relationships/image" Target="../media/image166.png"/><Relationship Id="rId45" Type="http://schemas.openxmlformats.org/officeDocument/2006/relationships/image" Target="../media/image128.png"/><Relationship Id="rId53" Type="http://schemas.openxmlformats.org/officeDocument/2006/relationships/image" Target="../media/image175.png"/><Relationship Id="rId58" Type="http://schemas.openxmlformats.org/officeDocument/2006/relationships/image" Target="../media/image159.png"/><Relationship Id="rId5" Type="http://schemas.openxmlformats.org/officeDocument/2006/relationships/image" Target="../media/image137.png"/><Relationship Id="rId15" Type="http://schemas.openxmlformats.org/officeDocument/2006/relationships/image" Target="../media/image144.png"/><Relationship Id="rId23" Type="http://schemas.openxmlformats.org/officeDocument/2006/relationships/image" Target="../media/image182.png"/><Relationship Id="rId28" Type="http://schemas.openxmlformats.org/officeDocument/2006/relationships/image" Target="../media/image173.png"/><Relationship Id="rId36" Type="http://schemas.openxmlformats.org/officeDocument/2006/relationships/image" Target="../media/image142.png"/><Relationship Id="rId49" Type="http://schemas.openxmlformats.org/officeDocument/2006/relationships/image" Target="../media/image151.png"/><Relationship Id="rId57" Type="http://schemas.openxmlformats.org/officeDocument/2006/relationships/image" Target="../media/image155.png"/><Relationship Id="rId61" Type="http://schemas.openxmlformats.org/officeDocument/2006/relationships/image" Target="../media/image179.png"/><Relationship Id="rId10" Type="http://schemas.openxmlformats.org/officeDocument/2006/relationships/image" Target="../media/image129.png"/><Relationship Id="rId19" Type="http://schemas.openxmlformats.org/officeDocument/2006/relationships/image" Target="../media/image167.png"/><Relationship Id="rId31" Type="http://schemas.openxmlformats.org/officeDocument/2006/relationships/image" Target="../media/image153.png"/><Relationship Id="rId44" Type="http://schemas.openxmlformats.org/officeDocument/2006/relationships/image" Target="../media/image127.png"/><Relationship Id="rId52" Type="http://schemas.openxmlformats.org/officeDocument/2006/relationships/image" Target="../media/image168.png"/><Relationship Id="rId60" Type="http://schemas.openxmlformats.org/officeDocument/2006/relationships/image" Target="../media/image135.png"/><Relationship Id="rId65" Type="http://schemas.openxmlformats.org/officeDocument/2006/relationships/image" Target="../media/image143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41.png"/><Relationship Id="rId22" Type="http://schemas.openxmlformats.org/officeDocument/2006/relationships/image" Target="../media/image178.png"/><Relationship Id="rId27" Type="http://schemas.openxmlformats.org/officeDocument/2006/relationships/image" Target="../media/image163.png"/><Relationship Id="rId30" Type="http://schemas.openxmlformats.org/officeDocument/2006/relationships/image" Target="../media/image148.png"/><Relationship Id="rId35" Type="http://schemas.openxmlformats.org/officeDocument/2006/relationships/image" Target="../media/image162.png"/><Relationship Id="rId43" Type="http://schemas.openxmlformats.org/officeDocument/2006/relationships/image" Target="../media/image181.png"/><Relationship Id="rId48" Type="http://schemas.openxmlformats.org/officeDocument/2006/relationships/image" Target="../media/image150.png"/><Relationship Id="rId56" Type="http://schemas.openxmlformats.org/officeDocument/2006/relationships/image" Target="../media/image177.png"/><Relationship Id="rId64" Type="http://schemas.openxmlformats.org/officeDocument/2006/relationships/image" Target="../media/image207.png"/><Relationship Id="rId8" Type="http://schemas.openxmlformats.org/officeDocument/2006/relationships/image" Target="../media/image176.png"/><Relationship Id="rId51" Type="http://schemas.openxmlformats.org/officeDocument/2006/relationships/image" Target="../media/image164.png"/><Relationship Id="rId3" Type="http://schemas.openxmlformats.org/officeDocument/2006/relationships/image" Target="../media/image4.png"/><Relationship Id="rId12" Type="http://schemas.openxmlformats.org/officeDocument/2006/relationships/image" Target="../media/image131.png"/><Relationship Id="rId17" Type="http://schemas.openxmlformats.org/officeDocument/2006/relationships/image" Target="../media/image157.png"/><Relationship Id="rId25" Type="http://schemas.openxmlformats.org/officeDocument/2006/relationships/image" Target="../media/image132.png"/><Relationship Id="rId33" Type="http://schemas.openxmlformats.org/officeDocument/2006/relationships/image" Target="../media/image134.png"/><Relationship Id="rId38" Type="http://schemas.openxmlformats.org/officeDocument/2006/relationships/image" Target="../media/image156.png"/><Relationship Id="rId46" Type="http://schemas.openxmlformats.org/officeDocument/2006/relationships/image" Target="../media/image147.png"/><Relationship Id="rId59" Type="http://schemas.openxmlformats.org/officeDocument/2006/relationships/image" Target="../media/image1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image" Target="../media/image158.png"/><Relationship Id="rId26" Type="http://schemas.openxmlformats.org/officeDocument/2006/relationships/image" Target="../media/image133.png"/><Relationship Id="rId39" Type="http://schemas.openxmlformats.org/officeDocument/2006/relationships/image" Target="../media/image160.png"/><Relationship Id="rId21" Type="http://schemas.openxmlformats.org/officeDocument/2006/relationships/image" Target="../media/image174.png"/><Relationship Id="rId34" Type="http://schemas.openxmlformats.org/officeDocument/2006/relationships/image" Target="../media/image136.png"/><Relationship Id="rId42" Type="http://schemas.openxmlformats.org/officeDocument/2006/relationships/image" Target="../media/image172.png"/><Relationship Id="rId47" Type="http://schemas.openxmlformats.org/officeDocument/2006/relationships/image" Target="../media/image145.png"/><Relationship Id="rId50" Type="http://schemas.openxmlformats.org/officeDocument/2006/relationships/image" Target="../media/image152.png"/><Relationship Id="rId55" Type="http://schemas.openxmlformats.org/officeDocument/2006/relationships/image" Target="../media/image48.gif"/><Relationship Id="rId63" Type="http://schemas.openxmlformats.org/officeDocument/2006/relationships/image" Target="../media/image143.png"/><Relationship Id="rId7" Type="http://schemas.openxmlformats.org/officeDocument/2006/relationships/image" Target="../media/image165.png"/><Relationship Id="rId2" Type="http://schemas.openxmlformats.org/officeDocument/2006/relationships/image" Target="../media/image2.png"/><Relationship Id="rId16" Type="http://schemas.openxmlformats.org/officeDocument/2006/relationships/image" Target="../media/image154.png"/><Relationship Id="rId20" Type="http://schemas.openxmlformats.org/officeDocument/2006/relationships/image" Target="../media/image171.png"/><Relationship Id="rId29" Type="http://schemas.openxmlformats.org/officeDocument/2006/relationships/image" Target="../media/image138.png"/><Relationship Id="rId41" Type="http://schemas.openxmlformats.org/officeDocument/2006/relationships/image" Target="../media/image170.png"/><Relationship Id="rId54" Type="http://schemas.openxmlformats.org/officeDocument/2006/relationships/image" Target="../media/image183.png"/><Relationship Id="rId6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30.png"/><Relationship Id="rId24" Type="http://schemas.openxmlformats.org/officeDocument/2006/relationships/image" Target="../media/image184.png"/><Relationship Id="rId32" Type="http://schemas.openxmlformats.org/officeDocument/2006/relationships/image" Target="../media/image169.png"/><Relationship Id="rId37" Type="http://schemas.openxmlformats.org/officeDocument/2006/relationships/image" Target="../media/image146.png"/><Relationship Id="rId40" Type="http://schemas.openxmlformats.org/officeDocument/2006/relationships/image" Target="../media/image166.png"/><Relationship Id="rId45" Type="http://schemas.openxmlformats.org/officeDocument/2006/relationships/image" Target="../media/image128.png"/><Relationship Id="rId53" Type="http://schemas.openxmlformats.org/officeDocument/2006/relationships/image" Target="../media/image175.png"/><Relationship Id="rId58" Type="http://schemas.openxmlformats.org/officeDocument/2006/relationships/image" Target="../media/image159.png"/><Relationship Id="rId5" Type="http://schemas.openxmlformats.org/officeDocument/2006/relationships/image" Target="../media/image137.png"/><Relationship Id="rId15" Type="http://schemas.openxmlformats.org/officeDocument/2006/relationships/image" Target="../media/image144.png"/><Relationship Id="rId23" Type="http://schemas.openxmlformats.org/officeDocument/2006/relationships/image" Target="../media/image182.png"/><Relationship Id="rId28" Type="http://schemas.openxmlformats.org/officeDocument/2006/relationships/image" Target="../media/image173.png"/><Relationship Id="rId36" Type="http://schemas.openxmlformats.org/officeDocument/2006/relationships/image" Target="../media/image142.png"/><Relationship Id="rId49" Type="http://schemas.openxmlformats.org/officeDocument/2006/relationships/image" Target="../media/image151.png"/><Relationship Id="rId57" Type="http://schemas.openxmlformats.org/officeDocument/2006/relationships/image" Target="../media/image155.png"/><Relationship Id="rId61" Type="http://schemas.openxmlformats.org/officeDocument/2006/relationships/image" Target="../media/image179.png"/><Relationship Id="rId10" Type="http://schemas.openxmlformats.org/officeDocument/2006/relationships/image" Target="../media/image129.png"/><Relationship Id="rId19" Type="http://schemas.openxmlformats.org/officeDocument/2006/relationships/image" Target="../media/image167.png"/><Relationship Id="rId31" Type="http://schemas.openxmlformats.org/officeDocument/2006/relationships/image" Target="../media/image153.png"/><Relationship Id="rId44" Type="http://schemas.openxmlformats.org/officeDocument/2006/relationships/image" Target="../media/image127.png"/><Relationship Id="rId52" Type="http://schemas.openxmlformats.org/officeDocument/2006/relationships/image" Target="../media/image168.png"/><Relationship Id="rId60" Type="http://schemas.openxmlformats.org/officeDocument/2006/relationships/image" Target="../media/image135.png"/><Relationship Id="rId4" Type="http://schemas.openxmlformats.org/officeDocument/2006/relationships/image" Target="../media/image185.png"/><Relationship Id="rId9" Type="http://schemas.openxmlformats.org/officeDocument/2006/relationships/image" Target="../media/image180.png"/><Relationship Id="rId14" Type="http://schemas.openxmlformats.org/officeDocument/2006/relationships/image" Target="../media/image141.png"/><Relationship Id="rId22" Type="http://schemas.openxmlformats.org/officeDocument/2006/relationships/image" Target="../media/image178.png"/><Relationship Id="rId27" Type="http://schemas.openxmlformats.org/officeDocument/2006/relationships/image" Target="../media/image163.png"/><Relationship Id="rId30" Type="http://schemas.openxmlformats.org/officeDocument/2006/relationships/image" Target="../media/image148.png"/><Relationship Id="rId35" Type="http://schemas.openxmlformats.org/officeDocument/2006/relationships/image" Target="../media/image162.png"/><Relationship Id="rId43" Type="http://schemas.openxmlformats.org/officeDocument/2006/relationships/image" Target="../media/image181.png"/><Relationship Id="rId48" Type="http://schemas.openxmlformats.org/officeDocument/2006/relationships/image" Target="../media/image150.png"/><Relationship Id="rId56" Type="http://schemas.openxmlformats.org/officeDocument/2006/relationships/image" Target="../media/image177.png"/><Relationship Id="rId8" Type="http://schemas.openxmlformats.org/officeDocument/2006/relationships/image" Target="../media/image176.png"/><Relationship Id="rId51" Type="http://schemas.openxmlformats.org/officeDocument/2006/relationships/image" Target="../media/image164.png"/><Relationship Id="rId3" Type="http://schemas.openxmlformats.org/officeDocument/2006/relationships/image" Target="../media/image4.png"/><Relationship Id="rId12" Type="http://schemas.openxmlformats.org/officeDocument/2006/relationships/image" Target="../media/image131.png"/><Relationship Id="rId17" Type="http://schemas.openxmlformats.org/officeDocument/2006/relationships/image" Target="../media/image157.png"/><Relationship Id="rId25" Type="http://schemas.openxmlformats.org/officeDocument/2006/relationships/image" Target="../media/image132.png"/><Relationship Id="rId33" Type="http://schemas.openxmlformats.org/officeDocument/2006/relationships/image" Target="../media/image134.png"/><Relationship Id="rId38" Type="http://schemas.openxmlformats.org/officeDocument/2006/relationships/image" Target="../media/image156.png"/><Relationship Id="rId46" Type="http://schemas.openxmlformats.org/officeDocument/2006/relationships/image" Target="../media/image147.png"/><Relationship Id="rId59" Type="http://schemas.openxmlformats.org/officeDocument/2006/relationships/image" Target="../media/image1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9.png"/><Relationship Id="rId3" Type="http://schemas.openxmlformats.org/officeDocument/2006/relationships/image" Target="../media/image4.png"/><Relationship Id="rId7" Type="http://schemas.openxmlformats.org/officeDocument/2006/relationships/image" Target="../media/image213.png"/><Relationship Id="rId12" Type="http://schemas.openxmlformats.org/officeDocument/2006/relationships/image" Target="../media/image218.png"/><Relationship Id="rId2" Type="http://schemas.openxmlformats.org/officeDocument/2006/relationships/image" Target="../media/image2.png"/><Relationship Id="rId16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11" Type="http://schemas.openxmlformats.org/officeDocument/2006/relationships/image" Target="../media/image217.png"/><Relationship Id="rId5" Type="http://schemas.openxmlformats.org/officeDocument/2006/relationships/image" Target="../media/image211.png"/><Relationship Id="rId15" Type="http://schemas.openxmlformats.org/officeDocument/2006/relationships/image" Target="../media/image221.png"/><Relationship Id="rId10" Type="http://schemas.openxmlformats.org/officeDocument/2006/relationships/image" Target="../media/image216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Relationship Id="rId14" Type="http://schemas.openxmlformats.org/officeDocument/2006/relationships/image" Target="../media/image2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gif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0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4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8" b="-1"/>
          <a:stretch/>
        </p:blipFill>
        <p:spPr>
          <a:xfrm>
            <a:off x="0" y="914399"/>
            <a:ext cx="9144000" cy="4151487"/>
          </a:xfrm>
          <a:prstGeom prst="rect">
            <a:avLst/>
          </a:prstGeom>
        </p:spPr>
      </p:pic>
      <p:grpSp>
        <p:nvGrpSpPr>
          <p:cNvPr id="3" name="Grupa 2"/>
          <p:cNvGrpSpPr/>
          <p:nvPr/>
        </p:nvGrpSpPr>
        <p:grpSpPr>
          <a:xfrm>
            <a:off x="2968388" y="5234885"/>
            <a:ext cx="4960961" cy="922224"/>
            <a:chOff x="2968388" y="5234885"/>
            <a:chExt cx="4960961" cy="922224"/>
          </a:xfrm>
        </p:grpSpPr>
        <p:sp>
          <p:nvSpPr>
            <p:cNvPr id="8" name="Prostokąt 7"/>
            <p:cNvSpPr/>
            <p:nvPr/>
          </p:nvSpPr>
          <p:spPr>
            <a:xfrm>
              <a:off x="2968388" y="5234885"/>
              <a:ext cx="49609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3600" dirty="0">
                  <a:solidFill>
                    <a:srgbClr val="D13C14"/>
                  </a:solidFill>
                </a:rPr>
                <a:t>EFEKTYWNA </a:t>
              </a:r>
              <a:r>
                <a:rPr lang="pl-PL" sz="3600" dirty="0">
                  <a:solidFill>
                    <a:srgbClr val="2770A1"/>
                  </a:solidFill>
                </a:rPr>
                <a:t>PRODUKCJA</a:t>
              </a:r>
            </a:p>
          </p:txBody>
        </p:sp>
        <p:sp>
          <p:nvSpPr>
            <p:cNvPr id="9" name="Prostokąt 8"/>
            <p:cNvSpPr/>
            <p:nvPr/>
          </p:nvSpPr>
          <p:spPr>
            <a:xfrm>
              <a:off x="4679642" y="5849332"/>
              <a:ext cx="31197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400" b="0" i="1" u="none" strike="noStrike" baseline="0" dirty="0">
                  <a:solidFill>
                    <a:srgbClr val="818385"/>
                  </a:solidFill>
                  <a:latin typeface="PFAgoraSansPro-Italic"/>
                </a:rPr>
                <a:t>Informatyczne wsparcie dla produkcji</a:t>
              </a:r>
              <a:endParaRPr lang="pl-PL" sz="1400" dirty="0"/>
            </a:p>
          </p:txBody>
        </p:sp>
      </p:grp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5373" b="-22916"/>
          <a:stretch/>
        </p:blipFill>
        <p:spPr>
          <a:xfrm flipV="1">
            <a:off x="2320119" y="6248400"/>
            <a:ext cx="6823881" cy="41681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1" y="94163"/>
            <a:ext cx="2086998" cy="7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4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" b="47087"/>
          <a:stretch/>
        </p:blipFill>
        <p:spPr>
          <a:xfrm>
            <a:off x="1" y="2280558"/>
            <a:ext cx="9143999" cy="284117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49135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D13C14"/>
                </a:solidFill>
                <a:latin typeface="+mj-lt"/>
              </a:rPr>
              <a:t>Rozwiązania </a:t>
            </a:r>
            <a:r>
              <a:rPr lang="pl-PL" sz="2600" dirty="0">
                <a:solidFill>
                  <a:srgbClr val="116174"/>
                </a:solidFill>
                <a:latin typeface="+mj-lt"/>
              </a:rPr>
              <a:t>dla firm produkcyjnych</a:t>
            </a:r>
            <a:endParaRPr lang="pl-PL" sz="2600" dirty="0">
              <a:latin typeface="+mj-lt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686198" y="5741519"/>
            <a:ext cx="3080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72A3E"/>
                </a:solidFill>
                <a:latin typeface="+mj-lt"/>
              </a:rPr>
              <a:t>System </a:t>
            </a:r>
            <a:r>
              <a:rPr lang="en-US" sz="2000" dirty="0" err="1">
                <a:solidFill>
                  <a:srgbClr val="072A3E"/>
                </a:solidFill>
                <a:latin typeface="+mj-lt"/>
              </a:rPr>
              <a:t>klasy</a:t>
            </a:r>
            <a:r>
              <a:rPr lang="en-US" sz="2000" dirty="0">
                <a:solidFill>
                  <a:srgbClr val="072A3E"/>
                </a:solidFill>
                <a:latin typeface="+mj-lt"/>
              </a:rPr>
              <a:t> ERP</a:t>
            </a:r>
          </a:p>
          <a:p>
            <a:r>
              <a:rPr lang="en-US" sz="2000" dirty="0">
                <a:solidFill>
                  <a:srgbClr val="072A3E"/>
                </a:solidFill>
                <a:latin typeface="+mj-lt"/>
              </a:rPr>
              <a:t>QAD Enterprise Applications</a:t>
            </a:r>
            <a:endParaRPr lang="pl-PL" sz="2000" dirty="0">
              <a:solidFill>
                <a:srgbClr val="072A3E"/>
              </a:solidFill>
              <a:latin typeface="+mj-lt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5577047" y="5750670"/>
            <a:ext cx="26484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072A3E"/>
                </a:solidFill>
                <a:latin typeface="+mj-lt"/>
              </a:rPr>
              <a:t>Usprawnienie procesów</a:t>
            </a:r>
          </a:p>
          <a:p>
            <a:r>
              <a:rPr lang="pl-PL" sz="2000" dirty="0">
                <a:solidFill>
                  <a:srgbClr val="072A3E"/>
                </a:solidFill>
                <a:latin typeface="+mj-lt"/>
              </a:rPr>
              <a:t>decyzyjnych </a:t>
            </a:r>
            <a:r>
              <a:rPr lang="pl-PL" sz="2000" dirty="0" err="1">
                <a:solidFill>
                  <a:srgbClr val="072A3E"/>
                </a:solidFill>
                <a:latin typeface="+mj-lt"/>
              </a:rPr>
              <a:t>QlikView</a:t>
            </a:r>
            <a:endParaRPr lang="pl-PL" sz="2000" dirty="0">
              <a:solidFill>
                <a:srgbClr val="072A3E"/>
              </a:solidFill>
              <a:latin typeface="+mj-lt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t="3774" r="75521" b="15861"/>
          <a:stretch/>
        </p:blipFill>
        <p:spPr>
          <a:xfrm>
            <a:off x="489858" y="2632782"/>
            <a:ext cx="2100943" cy="2013857"/>
          </a:xfrm>
          <a:prstGeom prst="rect">
            <a:avLst/>
          </a:prstGeom>
          <a:effectLst>
            <a:glow rad="101600">
              <a:schemeClr val="bg1">
                <a:lumMod val="95000"/>
                <a:alpha val="60000"/>
              </a:schemeClr>
            </a:glow>
          </a:effectLst>
        </p:spPr>
      </p:pic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4" t="3561" r="2307" b="14335"/>
          <a:stretch/>
        </p:blipFill>
        <p:spPr>
          <a:xfrm>
            <a:off x="6425966" y="2719548"/>
            <a:ext cx="2068286" cy="2057400"/>
          </a:xfrm>
          <a:prstGeom prst="rect">
            <a:avLst/>
          </a:prstGeom>
          <a:effectLst>
            <a:glow rad="101600">
              <a:schemeClr val="bg1">
                <a:lumMod val="95000"/>
                <a:alpha val="60000"/>
              </a:schemeClr>
            </a:glow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13" y="2712472"/>
            <a:ext cx="2002883" cy="2071553"/>
          </a:xfrm>
          <a:prstGeom prst="rect">
            <a:avLst/>
          </a:prstGeom>
          <a:effectLst>
            <a:glow rad="101600">
              <a:schemeClr val="bg1">
                <a:lumMod val="95000"/>
                <a:alpha val="60000"/>
              </a:schemeClr>
            </a:glow>
          </a:effectLst>
        </p:spPr>
      </p:pic>
      <p:pic>
        <p:nvPicPr>
          <p:cNvPr id="25" name="Obraz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8" t="-11369"/>
          <a:stretch/>
        </p:blipFill>
        <p:spPr>
          <a:xfrm flipV="1">
            <a:off x="-944085" y="6458556"/>
            <a:ext cx="3260566" cy="521204"/>
          </a:xfrm>
          <a:prstGeom prst="rect">
            <a:avLst/>
          </a:prstGeom>
        </p:spPr>
      </p:pic>
      <p:grpSp>
        <p:nvGrpSpPr>
          <p:cNvPr id="30" name="Grupa 29"/>
          <p:cNvGrpSpPr/>
          <p:nvPr/>
        </p:nvGrpSpPr>
        <p:grpSpPr>
          <a:xfrm>
            <a:off x="446314" y="1340437"/>
            <a:ext cx="2323955" cy="845942"/>
            <a:chOff x="446314" y="1068294"/>
            <a:chExt cx="2323955" cy="845942"/>
          </a:xfrm>
        </p:grpSpPr>
        <p:grpSp>
          <p:nvGrpSpPr>
            <p:cNvPr id="23" name="Grupa 22"/>
            <p:cNvGrpSpPr/>
            <p:nvPr/>
          </p:nvGrpSpPr>
          <p:grpSpPr>
            <a:xfrm>
              <a:off x="446314" y="1068294"/>
              <a:ext cx="2323955" cy="691638"/>
              <a:chOff x="446314" y="1198926"/>
              <a:chExt cx="2323955" cy="691638"/>
            </a:xfrm>
          </p:grpSpPr>
          <p:sp>
            <p:nvSpPr>
              <p:cNvPr id="11" name="Prostokąt 10"/>
              <p:cNvSpPr/>
              <p:nvPr/>
            </p:nvSpPr>
            <p:spPr>
              <a:xfrm>
                <a:off x="446314" y="1198926"/>
                <a:ext cx="21023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2000" dirty="0">
                    <a:solidFill>
                      <a:srgbClr val="072A3E"/>
                    </a:solidFill>
                    <a:latin typeface="+mj-lt"/>
                  </a:rPr>
                  <a:t>Shop Floor Control</a:t>
                </a:r>
              </a:p>
            </p:txBody>
          </p:sp>
          <p:sp>
            <p:nvSpPr>
              <p:cNvPr id="12" name="Prostokąt 11"/>
              <p:cNvSpPr/>
              <p:nvPr/>
            </p:nvSpPr>
            <p:spPr>
              <a:xfrm>
                <a:off x="457200" y="1552010"/>
                <a:ext cx="23130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1600" dirty="0">
                    <a:solidFill>
                      <a:srgbClr val="A12014"/>
                    </a:solidFill>
                    <a:latin typeface="+mj-lt"/>
                  </a:rPr>
                  <a:t>Rejestracja produkcji, OEE</a:t>
                </a:r>
                <a:endParaRPr lang="pl-PL" sz="1600" dirty="0">
                  <a:latin typeface="+mj-lt"/>
                </a:endParaRPr>
              </a:p>
            </p:txBody>
          </p:sp>
        </p:grpSp>
        <p:pic>
          <p:nvPicPr>
            <p:cNvPr id="26" name="Obraz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520" y="1806236"/>
              <a:ext cx="107957" cy="108000"/>
            </a:xfrm>
            <a:prstGeom prst="rect">
              <a:avLst/>
            </a:prstGeom>
          </p:spPr>
        </p:pic>
      </p:grpSp>
      <p:grpSp>
        <p:nvGrpSpPr>
          <p:cNvPr id="31" name="Grupa 30"/>
          <p:cNvGrpSpPr/>
          <p:nvPr/>
        </p:nvGrpSpPr>
        <p:grpSpPr>
          <a:xfrm>
            <a:off x="3359713" y="1352728"/>
            <a:ext cx="2284151" cy="833651"/>
            <a:chOff x="3359713" y="1352728"/>
            <a:chExt cx="2284151" cy="833651"/>
          </a:xfrm>
        </p:grpSpPr>
        <p:grpSp>
          <p:nvGrpSpPr>
            <p:cNvPr id="24" name="Grupa 23"/>
            <p:cNvGrpSpPr/>
            <p:nvPr/>
          </p:nvGrpSpPr>
          <p:grpSpPr>
            <a:xfrm>
              <a:off x="3359713" y="1352728"/>
              <a:ext cx="2284151" cy="691638"/>
              <a:chOff x="5486399" y="1211217"/>
              <a:chExt cx="2284151" cy="691638"/>
            </a:xfrm>
          </p:grpSpPr>
          <p:sp>
            <p:nvSpPr>
              <p:cNvPr id="9" name="Prostokąt 8"/>
              <p:cNvSpPr/>
              <p:nvPr/>
            </p:nvSpPr>
            <p:spPr>
              <a:xfrm>
                <a:off x="5486399" y="1211217"/>
                <a:ext cx="22841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2000" dirty="0">
                    <a:solidFill>
                      <a:srgbClr val="072A3E"/>
                    </a:solidFill>
                    <a:latin typeface="+mj-lt"/>
                  </a:rPr>
                  <a:t>PLM ARAS </a:t>
                </a:r>
                <a:r>
                  <a:rPr lang="pl-PL" sz="2000" dirty="0" err="1">
                    <a:solidFill>
                      <a:srgbClr val="072A3E"/>
                    </a:solidFill>
                    <a:latin typeface="+mj-lt"/>
                  </a:rPr>
                  <a:t>Innovator</a:t>
                </a:r>
                <a:endParaRPr lang="pl-PL" sz="2000" dirty="0">
                  <a:solidFill>
                    <a:srgbClr val="072A3E"/>
                  </a:solidFill>
                  <a:latin typeface="+mj-lt"/>
                </a:endParaRPr>
              </a:p>
            </p:txBody>
          </p:sp>
          <p:sp>
            <p:nvSpPr>
              <p:cNvPr id="8" name="Prostokąt 7"/>
              <p:cNvSpPr/>
              <p:nvPr/>
            </p:nvSpPr>
            <p:spPr>
              <a:xfrm>
                <a:off x="5508171" y="1564301"/>
                <a:ext cx="21137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1600" dirty="0">
                    <a:solidFill>
                      <a:srgbClr val="A12014"/>
                    </a:solidFill>
                    <a:latin typeface="+mj-lt"/>
                  </a:rPr>
                  <a:t>Zarządzanie produktem</a:t>
                </a:r>
                <a:endParaRPr lang="pl-PL" sz="1600" dirty="0">
                  <a:latin typeface="+mj-lt"/>
                </a:endParaRPr>
              </a:p>
            </p:txBody>
          </p:sp>
        </p:grpSp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398" y="2078379"/>
              <a:ext cx="107957" cy="108000"/>
            </a:xfrm>
            <a:prstGeom prst="rect">
              <a:avLst/>
            </a:prstGeom>
          </p:spPr>
        </p:pic>
      </p:grpSp>
      <p:grpSp>
        <p:nvGrpSpPr>
          <p:cNvPr id="32" name="Grupa 31"/>
          <p:cNvGrpSpPr/>
          <p:nvPr/>
        </p:nvGrpSpPr>
        <p:grpSpPr>
          <a:xfrm>
            <a:off x="6404194" y="1340437"/>
            <a:ext cx="2762587" cy="845942"/>
            <a:chOff x="6404194" y="1340437"/>
            <a:chExt cx="2762587" cy="845942"/>
          </a:xfrm>
        </p:grpSpPr>
        <p:grpSp>
          <p:nvGrpSpPr>
            <p:cNvPr id="22" name="Grupa 21"/>
            <p:cNvGrpSpPr/>
            <p:nvPr/>
          </p:nvGrpSpPr>
          <p:grpSpPr>
            <a:xfrm>
              <a:off x="6404194" y="1340437"/>
              <a:ext cx="2762587" cy="691638"/>
              <a:chOff x="468086" y="4966577"/>
              <a:chExt cx="2762587" cy="691638"/>
            </a:xfrm>
          </p:grpSpPr>
          <p:sp>
            <p:nvSpPr>
              <p:cNvPr id="13" name="Prostokąt 12"/>
              <p:cNvSpPr/>
              <p:nvPr/>
            </p:nvSpPr>
            <p:spPr>
              <a:xfrm>
                <a:off x="468086" y="4966577"/>
                <a:ext cx="19655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2000" dirty="0" err="1">
                    <a:solidFill>
                      <a:srgbClr val="072A3E"/>
                    </a:solidFill>
                    <a:latin typeface="+mj-lt"/>
                  </a:rPr>
                  <a:t>Preactor</a:t>
                </a:r>
                <a:r>
                  <a:rPr lang="pl-PL" sz="2000" dirty="0">
                    <a:solidFill>
                      <a:srgbClr val="072A3E"/>
                    </a:solidFill>
                    <a:latin typeface="+mj-lt"/>
                  </a:rPr>
                  <a:t> APS/FCS</a:t>
                </a:r>
              </a:p>
            </p:txBody>
          </p:sp>
          <p:sp>
            <p:nvSpPr>
              <p:cNvPr id="14" name="Prostokąt 13"/>
              <p:cNvSpPr/>
              <p:nvPr/>
            </p:nvSpPr>
            <p:spPr>
              <a:xfrm>
                <a:off x="489858" y="5319661"/>
                <a:ext cx="27408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1600" dirty="0">
                    <a:solidFill>
                      <a:srgbClr val="A12014"/>
                    </a:solidFill>
                    <a:latin typeface="+mj-lt"/>
                  </a:rPr>
                  <a:t>Wsparcie planowania produkcji</a:t>
                </a:r>
                <a:endParaRPr lang="pl-PL" sz="1600" dirty="0">
                  <a:latin typeface="+mj-lt"/>
                </a:endParaRPr>
              </a:p>
            </p:txBody>
          </p:sp>
        </p:grpSp>
        <p:pic>
          <p:nvPicPr>
            <p:cNvPr id="28" name="Obraz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886" y="2078379"/>
              <a:ext cx="107957" cy="108000"/>
            </a:xfrm>
            <a:prstGeom prst="rect">
              <a:avLst/>
            </a:prstGeom>
          </p:spPr>
        </p:pic>
      </p:grpSp>
      <p:pic>
        <p:nvPicPr>
          <p:cNvPr id="29" name="Obraz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8" t="-11369"/>
          <a:stretch/>
        </p:blipFill>
        <p:spPr>
          <a:xfrm flipH="1" flipV="1">
            <a:off x="6822852" y="6558899"/>
            <a:ext cx="3260566" cy="462104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8" y="5469607"/>
            <a:ext cx="900113" cy="28106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70" y="1038199"/>
            <a:ext cx="1275467" cy="3329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77" y="5316307"/>
            <a:ext cx="1236232" cy="64902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40" y="1071079"/>
            <a:ext cx="751116" cy="31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22076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1" b="29132"/>
          <a:stretch/>
        </p:blipFill>
        <p:spPr>
          <a:xfrm>
            <a:off x="0" y="2017741"/>
            <a:ext cx="9153102" cy="2844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34336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Shop Floor Control (SFC)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206573" y="2299839"/>
            <a:ext cx="2102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+mj-lt"/>
              </a:rPr>
              <a:t>Shop Floor Control</a:t>
            </a:r>
          </a:p>
        </p:txBody>
      </p:sp>
      <p:sp>
        <p:nvSpPr>
          <p:cNvPr id="5" name="Prostokąt 4"/>
          <p:cNvSpPr/>
          <p:nvPr/>
        </p:nvSpPr>
        <p:spPr>
          <a:xfrm>
            <a:off x="206573" y="2785108"/>
            <a:ext cx="22814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Calibri Light" panose="020F0302020204030204" pitchFamily="34" charset="0"/>
              </a:rPr>
              <a:t>SFC to oprogramowanie służące do rejestracji postępów realizacji zleceń produkcyjnych oraz kontroli wykonywanych czynności</a:t>
            </a:r>
          </a:p>
          <a:p>
            <a:r>
              <a:rPr lang="pl-PL" sz="1200" dirty="0">
                <a:solidFill>
                  <a:schemeClr val="bg1"/>
                </a:solidFill>
                <a:latin typeface="Calibri Light" panose="020F0302020204030204" pitchFamily="34" charset="0"/>
              </a:rPr>
              <a:t>na hali produkcyjnej. </a:t>
            </a:r>
          </a:p>
          <a:p>
            <a:r>
              <a:rPr lang="pl-PL" sz="1200" dirty="0">
                <a:solidFill>
                  <a:schemeClr val="bg1"/>
                </a:solidFill>
                <a:latin typeface="Calibri Light" panose="020F0302020204030204" pitchFamily="34" charset="0"/>
              </a:rPr>
              <a:t>współczynnika OEE (</a:t>
            </a:r>
            <a:r>
              <a:rPr lang="pl-PL" sz="12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Overall</a:t>
            </a:r>
            <a:r>
              <a:rPr lang="pl-PL" sz="120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sz="12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Equipment</a:t>
            </a:r>
            <a:r>
              <a:rPr lang="pl-PL" sz="120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sz="12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Effectiveness</a:t>
            </a:r>
            <a:r>
              <a:rPr lang="pl-PL" sz="1200" dirty="0">
                <a:solidFill>
                  <a:schemeClr val="bg1"/>
                </a:solidFill>
                <a:latin typeface="Calibri Light" panose="020F0302020204030204" pitchFamily="34" charset="0"/>
              </a:rPr>
              <a:t>).</a:t>
            </a:r>
          </a:p>
        </p:txBody>
      </p:sp>
      <p:sp>
        <p:nvSpPr>
          <p:cNvPr id="10" name="Prostokąt 9"/>
          <p:cNvSpPr/>
          <p:nvPr/>
        </p:nvSpPr>
        <p:spPr>
          <a:xfrm>
            <a:off x="283028" y="497831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pl-PL" sz="1400" dirty="0">
                <a:solidFill>
                  <a:srgbClr val="C00000"/>
                </a:solidFill>
                <a:latin typeface="Calibri Light" panose="020F0302020204030204" pitchFamily="34" charset="0"/>
              </a:rPr>
              <a:t>Dzięki SFC</a:t>
            </a:r>
            <a:r>
              <a:rPr lang="pl-PL" sz="1400" b="1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pl-PL" sz="1400" dirty="0">
                <a:solidFill>
                  <a:srgbClr val="C00000"/>
                </a:solidFill>
                <a:latin typeface="Calibri Light" panose="020F0302020204030204" pitchFamily="34" charset="0"/>
              </a:rPr>
              <a:t>firmy mają możliwość określania:</a:t>
            </a:r>
          </a:p>
          <a:p>
            <a:pPr marL="171450" indent="-171450">
              <a:buBlip>
                <a:blip r:embed="rId4"/>
              </a:buBlip>
            </a:pPr>
            <a:r>
              <a:rPr lang="pl-PL" sz="1200" dirty="0">
                <a:solidFill>
                  <a:srgbClr val="072A3E"/>
                </a:solidFill>
                <a:latin typeface="Calibri Light" panose="020F0302020204030204" pitchFamily="34" charset="0"/>
              </a:rPr>
              <a:t>realnego czasu przepracowanych godzin</a:t>
            </a:r>
          </a:p>
          <a:p>
            <a:pPr marL="171450" indent="-171450">
              <a:buBlip>
                <a:blip r:embed="rId4"/>
              </a:buBlip>
            </a:pPr>
            <a:r>
              <a:rPr lang="pl-PL" sz="1200" dirty="0">
                <a:solidFill>
                  <a:srgbClr val="072A3E"/>
                </a:solidFill>
                <a:latin typeface="Calibri Light" panose="020F0302020204030204" pitchFamily="34" charset="0"/>
              </a:rPr>
              <a:t>ilości wykonanych zadań przez poszczególnych pracowników, </a:t>
            </a:r>
          </a:p>
          <a:p>
            <a:pPr marL="171450" indent="-171450">
              <a:buBlip>
                <a:blip r:embed="rId4"/>
              </a:buBlip>
            </a:pPr>
            <a:r>
              <a:rPr lang="pl-PL" sz="1200" dirty="0">
                <a:solidFill>
                  <a:srgbClr val="072A3E"/>
                </a:solidFill>
                <a:latin typeface="Calibri Light" panose="020F0302020204030204" pitchFamily="34" charset="0"/>
              </a:rPr>
              <a:t>przyczyn przestojów maszyn,</a:t>
            </a:r>
          </a:p>
          <a:p>
            <a:pPr marL="171450" indent="-171450">
              <a:buBlip>
                <a:blip r:embed="rId4"/>
              </a:buBlip>
            </a:pPr>
            <a:r>
              <a:rPr lang="pl-PL" sz="1200" dirty="0">
                <a:solidFill>
                  <a:srgbClr val="072A3E"/>
                </a:solidFill>
                <a:latin typeface="Calibri Light" panose="020F0302020204030204" pitchFamily="34" charset="0"/>
              </a:rPr>
              <a:t>ilości braków oraz przyczyn ich powstawania, </a:t>
            </a:r>
          </a:p>
          <a:p>
            <a:pPr marL="171450" indent="-171450">
              <a:buBlip>
                <a:blip r:embed="rId4"/>
              </a:buBlip>
            </a:pPr>
            <a:r>
              <a:rPr lang="pl-PL" sz="1200" dirty="0">
                <a:solidFill>
                  <a:srgbClr val="072A3E"/>
                </a:solidFill>
                <a:latin typeface="Calibri Light" panose="020F0302020204030204" pitchFamily="34" charset="0"/>
              </a:rPr>
              <a:t>a także odchyleń rzeczywistych czasów wykonywania operacji od czasów wynikających z technologii</a:t>
            </a:r>
          </a:p>
        </p:txBody>
      </p:sp>
      <p:sp>
        <p:nvSpPr>
          <p:cNvPr id="33" name="Prostokąt 32"/>
          <p:cNvSpPr/>
          <p:nvPr/>
        </p:nvSpPr>
        <p:spPr>
          <a:xfrm>
            <a:off x="283028" y="1097218"/>
            <a:ext cx="258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072A3E"/>
                </a:solidFill>
                <a:latin typeface="+mj-lt"/>
              </a:rPr>
              <a:t>Rejestracja produkcji, OEE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855028" y="5199866"/>
            <a:ext cx="38955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072A3E"/>
                </a:solidFill>
                <a:latin typeface="Calibri Light" panose="020F0302020204030204" pitchFamily="34" charset="0"/>
              </a:rPr>
              <a:t>Dane gromadzone za pomocą oprogramowania SFC mogą posłużyć jako źródło informacji dla systemów kadrowo-płacowych oraz innych analiz dotyczących</a:t>
            </a:r>
          </a:p>
          <a:p>
            <a:r>
              <a:rPr lang="pl-PL" sz="1200" dirty="0">
                <a:solidFill>
                  <a:srgbClr val="072A3E"/>
                </a:solidFill>
                <a:latin typeface="Calibri Light" panose="020F0302020204030204" pitchFamily="34" charset="0"/>
              </a:rPr>
              <a:t>procesów produkcyjnych. Aplikacja zapewnia proste i szybkie wyznaczanie 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85873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 b="41636"/>
          <a:stretch/>
        </p:blipFill>
        <p:spPr>
          <a:xfrm flipH="1">
            <a:off x="0" y="2007000"/>
            <a:ext cx="9144000" cy="2844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25023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 err="1">
                <a:solidFill>
                  <a:srgbClr val="C00000"/>
                </a:solidFill>
                <a:latin typeface="+mj-lt"/>
              </a:rPr>
              <a:t>Preactor</a:t>
            </a:r>
            <a:r>
              <a:rPr lang="pl-PL" sz="2600" dirty="0">
                <a:solidFill>
                  <a:srgbClr val="C00000"/>
                </a:solidFill>
                <a:latin typeface="+mj-lt"/>
              </a:rPr>
              <a:t> APS/FCS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283028" y="2180888"/>
            <a:ext cx="2983194" cy="1600439"/>
            <a:chOff x="283028" y="2180888"/>
            <a:chExt cx="2983194" cy="1600439"/>
          </a:xfrm>
        </p:grpSpPr>
        <p:sp>
          <p:nvSpPr>
            <p:cNvPr id="11" name="Prostokąt 10"/>
            <p:cNvSpPr/>
            <p:nvPr/>
          </p:nvSpPr>
          <p:spPr>
            <a:xfrm>
              <a:off x="283028" y="2180888"/>
              <a:ext cx="196553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 err="1">
                  <a:solidFill>
                    <a:schemeClr val="bg1"/>
                  </a:solidFill>
                  <a:latin typeface="+mj-lt"/>
                </a:rPr>
                <a:t>Preactor</a:t>
              </a:r>
              <a:r>
                <a:rPr lang="pl-PL" sz="2000" dirty="0">
                  <a:solidFill>
                    <a:schemeClr val="bg1"/>
                  </a:solidFill>
                  <a:latin typeface="+mj-lt"/>
                </a:rPr>
                <a:t> APS/FCS</a:t>
              </a:r>
            </a:p>
          </p:txBody>
        </p:sp>
        <p:sp>
          <p:nvSpPr>
            <p:cNvPr id="5" name="Prostokąt 4"/>
            <p:cNvSpPr/>
            <p:nvPr/>
          </p:nvSpPr>
          <p:spPr>
            <a:xfrm>
              <a:off x="283028" y="2580998"/>
              <a:ext cx="298319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Rodzina produktów </a:t>
              </a:r>
              <a:r>
                <a:rPr lang="pl-PL" sz="1200" dirty="0" err="1">
                  <a:solidFill>
                    <a:schemeClr val="bg1"/>
                  </a:solidFill>
                  <a:latin typeface="Calibri Light" panose="020F0302020204030204" pitchFamily="34" charset="0"/>
                </a:rPr>
                <a:t>Preactor</a:t>
              </a:r>
              <a:r>
                <a:rPr lang="pl-PL" sz="12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 służy do zaawansowanego planowania i </a:t>
              </a:r>
              <a:r>
                <a:rPr lang="pl-PL" sz="1200" dirty="0" err="1">
                  <a:solidFill>
                    <a:schemeClr val="bg1"/>
                  </a:solidFill>
                  <a:latin typeface="Calibri Light" panose="020F0302020204030204" pitchFamily="34" charset="0"/>
                </a:rPr>
                <a:t>harmono-gramowania</a:t>
              </a:r>
              <a:r>
                <a:rPr lang="pl-PL" sz="12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 produkcji poprzez automatyzację procesów. Rozwiązanie pozwala na dokładne modelowanie ograniczeń procesów produkcyjnych przedsiębiorstw. </a:t>
              </a:r>
            </a:p>
          </p:txBody>
        </p:sp>
      </p:grpSp>
      <p:sp>
        <p:nvSpPr>
          <p:cNvPr id="33" name="Prostokąt 32"/>
          <p:cNvSpPr/>
          <p:nvPr/>
        </p:nvSpPr>
        <p:spPr>
          <a:xfrm>
            <a:off x="283028" y="1097218"/>
            <a:ext cx="3066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072A3E"/>
                </a:solidFill>
                <a:latin typeface="+mj-lt"/>
              </a:rPr>
              <a:t>Wsparcie planowania produkcji</a:t>
            </a:r>
          </a:p>
        </p:txBody>
      </p:sp>
      <p:grpSp>
        <p:nvGrpSpPr>
          <p:cNvPr id="10" name="Grupa 9"/>
          <p:cNvGrpSpPr/>
          <p:nvPr/>
        </p:nvGrpSpPr>
        <p:grpSpPr>
          <a:xfrm>
            <a:off x="495996" y="5251110"/>
            <a:ext cx="2130564" cy="1168395"/>
            <a:chOff x="495996" y="5251110"/>
            <a:chExt cx="2130564" cy="1168395"/>
          </a:xfrm>
        </p:grpSpPr>
        <p:sp>
          <p:nvSpPr>
            <p:cNvPr id="16" name="Prostokąt 15"/>
            <p:cNvSpPr/>
            <p:nvPr/>
          </p:nvSpPr>
          <p:spPr>
            <a:xfrm>
              <a:off x="495996" y="5588508"/>
              <a:ext cx="213056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Dzięki otwartej architekturze, oprogramowanie doskonale uzupełnia funkcjonalności</a:t>
              </a:r>
            </a:p>
            <a:p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już wdrożonych systemów ERP. </a:t>
              </a:r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495996" y="5251110"/>
              <a:ext cx="21148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Otwarta architektura</a:t>
              </a: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3424617" y="5251110"/>
            <a:ext cx="2636875" cy="1168395"/>
            <a:chOff x="3456148" y="5251110"/>
            <a:chExt cx="2636875" cy="1168395"/>
          </a:xfrm>
        </p:grpSpPr>
        <p:sp>
          <p:nvSpPr>
            <p:cNvPr id="9" name="Prostokąt 8"/>
            <p:cNvSpPr/>
            <p:nvPr/>
          </p:nvSpPr>
          <p:spPr>
            <a:xfrm>
              <a:off x="3456149" y="5588508"/>
              <a:ext cx="263687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Produkty z rodziny </a:t>
              </a:r>
              <a:r>
                <a:rPr lang="pl-PL" sz="12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Preactor</a:t>
              </a:r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 dostarczają planistom łatwego w użyciu narzędzia wspomagającego podejmowanie decyzji i przeprowadzenie analizy „</a:t>
              </a:r>
              <a:r>
                <a:rPr lang="pl-PL" sz="12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what</a:t>
              </a:r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 </a:t>
              </a:r>
              <a:r>
                <a:rPr lang="pl-PL" sz="12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if</a:t>
              </a:r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?”. </a:t>
              </a:r>
            </a:p>
          </p:txBody>
        </p:sp>
        <p:sp>
          <p:nvSpPr>
            <p:cNvPr id="17" name="Prostokąt 16"/>
            <p:cNvSpPr/>
            <p:nvPr/>
          </p:nvSpPr>
          <p:spPr>
            <a:xfrm>
              <a:off x="3456148" y="5251110"/>
              <a:ext cx="14811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Łatwe decyzje</a:t>
              </a:r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6922611" y="5254916"/>
            <a:ext cx="2269147" cy="979923"/>
            <a:chOff x="6922611" y="5254916"/>
            <a:chExt cx="2269147" cy="979923"/>
          </a:xfrm>
        </p:grpSpPr>
        <p:sp>
          <p:nvSpPr>
            <p:cNvPr id="8" name="Prostokąt 7"/>
            <p:cNvSpPr/>
            <p:nvPr/>
          </p:nvSpPr>
          <p:spPr>
            <a:xfrm>
              <a:off x="6922611" y="5588508"/>
              <a:ext cx="20689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System jest obecnie stosowany przez 5000 firm na całym świecie.</a:t>
              </a:r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6922611" y="5254916"/>
              <a:ext cx="22691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Popularne rozwiązanie</a:t>
              </a:r>
            </a:p>
          </p:txBody>
        </p:sp>
      </p:grpSp>
      <p:pic>
        <p:nvPicPr>
          <p:cNvPr id="20" name="Obraz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grpSp>
        <p:nvGrpSpPr>
          <p:cNvPr id="12" name="Grupa 11"/>
          <p:cNvGrpSpPr/>
          <p:nvPr/>
        </p:nvGrpSpPr>
        <p:grpSpPr>
          <a:xfrm>
            <a:off x="5671457" y="1786289"/>
            <a:ext cx="1476000" cy="1476000"/>
            <a:chOff x="5236028" y="2272431"/>
            <a:chExt cx="1476000" cy="1476000"/>
          </a:xfrm>
          <a:effectLst>
            <a:glow rad="101600">
              <a:schemeClr val="bg1">
                <a:lumMod val="95000"/>
                <a:alpha val="60000"/>
              </a:schemeClr>
            </a:glow>
          </a:effectLst>
        </p:grpSpPr>
        <p:sp>
          <p:nvSpPr>
            <p:cNvPr id="7" name="Elipsa 6"/>
            <p:cNvSpPr/>
            <p:nvPr/>
          </p:nvSpPr>
          <p:spPr>
            <a:xfrm>
              <a:off x="5236028" y="2272431"/>
              <a:ext cx="1476000" cy="1476000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1" name="Obraz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295" y="2843956"/>
              <a:ext cx="1275467" cy="332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709213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" b="46829"/>
          <a:stretch/>
        </p:blipFill>
        <p:spPr>
          <a:xfrm>
            <a:off x="0" y="1982973"/>
            <a:ext cx="9144000" cy="289205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29208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PLM ARAS </a:t>
            </a:r>
            <a:r>
              <a:rPr lang="pl-PL" sz="2600" dirty="0" err="1">
                <a:solidFill>
                  <a:srgbClr val="C00000"/>
                </a:solidFill>
                <a:latin typeface="+mj-lt"/>
              </a:rPr>
              <a:t>Innovator</a:t>
            </a:r>
            <a:endParaRPr lang="pl-PL" sz="26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283028" y="2055759"/>
            <a:ext cx="2607511" cy="1785105"/>
            <a:chOff x="283028" y="2055759"/>
            <a:chExt cx="2607511" cy="1785105"/>
          </a:xfrm>
        </p:grpSpPr>
        <p:sp>
          <p:nvSpPr>
            <p:cNvPr id="11" name="Prostokąt 10"/>
            <p:cNvSpPr/>
            <p:nvPr/>
          </p:nvSpPr>
          <p:spPr>
            <a:xfrm>
              <a:off x="283028" y="2055759"/>
              <a:ext cx="23244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+mj-lt"/>
                </a:rPr>
                <a:t>PLM ARAS </a:t>
              </a:r>
              <a:r>
                <a:rPr lang="pl-PL" sz="2000" dirty="0" err="1">
                  <a:solidFill>
                    <a:schemeClr val="bg1"/>
                  </a:solidFill>
                  <a:latin typeface="+mj-lt"/>
                </a:rPr>
                <a:t>Innovator</a:t>
              </a:r>
              <a:endParaRPr lang="pl-PL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Prostokąt 4"/>
            <p:cNvSpPr/>
            <p:nvPr/>
          </p:nvSpPr>
          <p:spPr>
            <a:xfrm>
              <a:off x="283029" y="2455869"/>
              <a:ext cx="26075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Systemy Zarządzania Cyklem Życia Produktów wspierają przedsiębiorstwa w procesie tworzenia i rozwoju produktów od momentu koncepcji, poprzez projekt, produkcję </a:t>
              </a:r>
            </a:p>
            <a:p>
              <a:r>
                <a:rPr lang="pl-PL" sz="12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i serwis posprzedażowy,</a:t>
              </a:r>
            </a:p>
            <a:p>
              <a:r>
                <a:rPr lang="pl-PL" sz="12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 po utylizację. </a:t>
              </a:r>
            </a:p>
          </p:txBody>
        </p:sp>
      </p:grpSp>
      <p:sp>
        <p:nvSpPr>
          <p:cNvPr id="33" name="Prostokąt 32"/>
          <p:cNvSpPr/>
          <p:nvPr/>
        </p:nvSpPr>
        <p:spPr>
          <a:xfrm>
            <a:off x="283028" y="1097218"/>
            <a:ext cx="2360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072A3E"/>
                </a:solidFill>
                <a:latin typeface="+mj-lt"/>
              </a:rPr>
              <a:t>Zarządzanie produktem</a:t>
            </a:r>
          </a:p>
        </p:txBody>
      </p:sp>
      <p:grpSp>
        <p:nvGrpSpPr>
          <p:cNvPr id="13" name="Grupa 12"/>
          <p:cNvGrpSpPr/>
          <p:nvPr/>
        </p:nvGrpSpPr>
        <p:grpSpPr>
          <a:xfrm>
            <a:off x="495996" y="5251110"/>
            <a:ext cx="4246125" cy="983729"/>
            <a:chOff x="495996" y="5251110"/>
            <a:chExt cx="4246125" cy="983729"/>
          </a:xfrm>
        </p:grpSpPr>
        <p:sp>
          <p:nvSpPr>
            <p:cNvPr id="16" name="Prostokąt 15"/>
            <p:cNvSpPr/>
            <p:nvPr/>
          </p:nvSpPr>
          <p:spPr>
            <a:xfrm>
              <a:off x="495996" y="5588508"/>
              <a:ext cx="42461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PLM umożliwia efektywną współpracę systemów projektowania,</a:t>
              </a:r>
            </a:p>
            <a:p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wytwarzania i inżynierii wspomaganych komputerowo</a:t>
              </a:r>
            </a:p>
            <a:p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oraz aplikacji wspomagającej produkcję. </a:t>
              </a:r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495996" y="5251110"/>
              <a:ext cx="19775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Wykorzystanie PLM</a:t>
              </a:r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4821866" y="5251110"/>
            <a:ext cx="3875567" cy="983729"/>
            <a:chOff x="4821866" y="5251110"/>
            <a:chExt cx="3875567" cy="983729"/>
          </a:xfrm>
        </p:grpSpPr>
        <p:sp>
          <p:nvSpPr>
            <p:cNvPr id="3" name="Prostokąt 2"/>
            <p:cNvSpPr/>
            <p:nvPr/>
          </p:nvSpPr>
          <p:spPr>
            <a:xfrm>
              <a:off x="4821866" y="5588508"/>
              <a:ext cx="38755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Oferowany przez DSR system ARAS </a:t>
              </a:r>
              <a:r>
                <a:rPr lang="pl-PL" sz="12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Innovator</a:t>
              </a:r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 to skalowalne rozwiązanie, pozwalające skutecznie prowadzić kontrolę </a:t>
              </a:r>
            </a:p>
            <a:p>
              <a:pPr lvl="0"/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i przebudowę procesów w tym obszarze.</a:t>
              </a:r>
            </a:p>
          </p:txBody>
        </p:sp>
        <p:sp>
          <p:nvSpPr>
            <p:cNvPr id="10" name="Prostokąt 9"/>
            <p:cNvSpPr/>
            <p:nvPr/>
          </p:nvSpPr>
          <p:spPr>
            <a:xfrm>
              <a:off x="4821866" y="5251110"/>
              <a:ext cx="1671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ARAS </a:t>
              </a:r>
              <a:r>
                <a:rPr lang="pl-PL" dirty="0" err="1">
                  <a:solidFill>
                    <a:srgbClr val="C00000"/>
                  </a:solidFill>
                  <a:latin typeface="+mj-lt"/>
                </a:rPr>
                <a:t>Innovator</a:t>
              </a:r>
              <a:r>
                <a:rPr lang="pl-PL" dirty="0">
                  <a:solidFill>
                    <a:srgbClr val="C00000"/>
                  </a:solidFill>
                  <a:latin typeface="+mj-lt"/>
                </a:rPr>
                <a:t> </a:t>
              </a:r>
            </a:p>
          </p:txBody>
        </p:sp>
      </p:grpSp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5657479" y="1989556"/>
            <a:ext cx="1476000" cy="1476000"/>
            <a:chOff x="5627914" y="2180888"/>
            <a:chExt cx="1476000" cy="1476000"/>
          </a:xfrm>
        </p:grpSpPr>
        <p:sp>
          <p:nvSpPr>
            <p:cNvPr id="19" name="Elipsa 18"/>
            <p:cNvSpPr/>
            <p:nvPr/>
          </p:nvSpPr>
          <p:spPr>
            <a:xfrm>
              <a:off x="5627914" y="2180888"/>
              <a:ext cx="1476000" cy="1476000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3" name="Obraz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664" y="2647201"/>
              <a:ext cx="1267932" cy="531428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731534204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" b="46829"/>
          <a:stretch/>
        </p:blipFill>
        <p:spPr>
          <a:xfrm>
            <a:off x="0" y="1982973"/>
            <a:ext cx="9144000" cy="289205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448513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QAD ENTERPRISE APPLICATIONS</a:t>
            </a:r>
          </a:p>
        </p:txBody>
      </p:sp>
      <p:grpSp>
        <p:nvGrpSpPr>
          <p:cNvPr id="8" name="Grupa 7"/>
          <p:cNvGrpSpPr/>
          <p:nvPr/>
        </p:nvGrpSpPr>
        <p:grpSpPr>
          <a:xfrm>
            <a:off x="283028" y="2055759"/>
            <a:ext cx="2470805" cy="1415773"/>
            <a:chOff x="283028" y="2055759"/>
            <a:chExt cx="2470805" cy="1415773"/>
          </a:xfrm>
        </p:grpSpPr>
        <p:sp>
          <p:nvSpPr>
            <p:cNvPr id="11" name="Prostokąt 10"/>
            <p:cNvSpPr/>
            <p:nvPr/>
          </p:nvSpPr>
          <p:spPr>
            <a:xfrm>
              <a:off x="283028" y="2055759"/>
              <a:ext cx="113845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+mj-lt"/>
                </a:rPr>
                <a:t>QAD Inc. </a:t>
              </a:r>
            </a:p>
          </p:txBody>
        </p:sp>
        <p:sp>
          <p:nvSpPr>
            <p:cNvPr id="5" name="Prostokąt 4"/>
            <p:cNvSpPr/>
            <p:nvPr/>
          </p:nvSpPr>
          <p:spPr>
            <a:xfrm>
              <a:off x="283028" y="2455869"/>
              <a:ext cx="24708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QAD Inc. to jeden z największych światowych dostawców</a:t>
              </a:r>
            </a:p>
            <a:p>
              <a:r>
                <a:rPr lang="pl-PL" sz="12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zintegrowanego systemu wspierającego zarządzanie klasy ERP</a:t>
              </a:r>
            </a:p>
            <a:p>
              <a:r>
                <a:rPr lang="pl-PL" sz="12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dla przedsiębiorstw produkcyjnych. </a:t>
              </a:r>
            </a:p>
          </p:txBody>
        </p:sp>
      </p:grpSp>
      <p:sp>
        <p:nvSpPr>
          <p:cNvPr id="33" name="Prostokąt 32"/>
          <p:cNvSpPr/>
          <p:nvPr/>
        </p:nvSpPr>
        <p:spPr>
          <a:xfrm>
            <a:off x="283028" y="1097218"/>
            <a:ext cx="1746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072A3E"/>
                </a:solidFill>
                <a:latin typeface="+mj-lt"/>
              </a:rPr>
              <a:t>System klasy ERP</a:t>
            </a:r>
          </a:p>
        </p:txBody>
      </p:sp>
      <p:grpSp>
        <p:nvGrpSpPr>
          <p:cNvPr id="13" name="Grupa 12"/>
          <p:cNvGrpSpPr/>
          <p:nvPr/>
        </p:nvGrpSpPr>
        <p:grpSpPr>
          <a:xfrm>
            <a:off x="402534" y="4947814"/>
            <a:ext cx="4246125" cy="1907058"/>
            <a:chOff x="495996" y="5251110"/>
            <a:chExt cx="4246125" cy="1907058"/>
          </a:xfrm>
        </p:grpSpPr>
        <p:sp>
          <p:nvSpPr>
            <p:cNvPr id="16" name="Prostokąt 15"/>
            <p:cNvSpPr/>
            <p:nvPr/>
          </p:nvSpPr>
          <p:spPr>
            <a:xfrm>
              <a:off x="495996" y="5588508"/>
              <a:ext cx="424612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Aplikacja QAD wspomaga działalność firm, działających w takich branżach przemysłu jak: </a:t>
              </a:r>
            </a:p>
            <a:p>
              <a:pPr marL="171450" indent="-171450">
                <a:buBlip>
                  <a:blip r:embed="rId4"/>
                </a:buBlip>
              </a:pPr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artykuły spożywcze i dobra konsumenckie,</a:t>
              </a:r>
            </a:p>
            <a:p>
              <a:pPr marL="171450" indent="-171450">
                <a:buBlip>
                  <a:blip r:embed="rId4"/>
                </a:buBlip>
              </a:pPr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motoryzacja, </a:t>
              </a:r>
            </a:p>
            <a:p>
              <a:pPr marL="171450" indent="-171450">
                <a:buBlip>
                  <a:blip r:embed="rId4"/>
                </a:buBlip>
              </a:pPr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produkty przemysłowe,</a:t>
              </a:r>
            </a:p>
            <a:p>
              <a:pPr marL="171450" indent="-171450">
                <a:buBlip>
                  <a:blip r:embed="rId4"/>
                </a:buBlip>
              </a:pPr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 elektronika, </a:t>
              </a:r>
            </a:p>
            <a:p>
              <a:pPr marL="171450" indent="-171450">
                <a:buBlip>
                  <a:blip r:embed="rId4"/>
                </a:buBlip>
              </a:pPr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aparatura</a:t>
              </a:r>
            </a:p>
            <a:p>
              <a:pPr marL="171450" indent="-171450">
                <a:buBlip>
                  <a:blip r:embed="rId4"/>
                </a:buBlip>
              </a:pPr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medyczna i produkcja leków</a:t>
              </a:r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495996" y="5251110"/>
              <a:ext cx="15315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Aplikacja QAD </a:t>
              </a:r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4768167" y="4947814"/>
            <a:ext cx="3875567" cy="983729"/>
            <a:chOff x="4821866" y="5251110"/>
            <a:chExt cx="3875567" cy="983729"/>
          </a:xfrm>
        </p:grpSpPr>
        <p:sp>
          <p:nvSpPr>
            <p:cNvPr id="3" name="Prostokąt 2"/>
            <p:cNvSpPr/>
            <p:nvPr/>
          </p:nvSpPr>
          <p:spPr>
            <a:xfrm>
              <a:off x="4821866" y="5588508"/>
              <a:ext cx="38755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System QAD funkcjonuje w 6000</a:t>
              </a:r>
            </a:p>
            <a:p>
              <a:pPr lvl="0"/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firmach w 90 krajach świata i jest nieustannie rozwijany,</a:t>
              </a:r>
            </a:p>
            <a:p>
              <a:pPr lvl="0"/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by wspierać procesy według najlepszych praktyk.</a:t>
              </a:r>
            </a:p>
          </p:txBody>
        </p:sp>
        <p:sp>
          <p:nvSpPr>
            <p:cNvPr id="10" name="Prostokąt 9"/>
            <p:cNvSpPr/>
            <p:nvPr/>
          </p:nvSpPr>
          <p:spPr>
            <a:xfrm>
              <a:off x="4821866" y="5251110"/>
              <a:ext cx="13697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System QAD </a:t>
              </a:r>
            </a:p>
          </p:txBody>
        </p:sp>
      </p:grpSp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6137966" y="1972087"/>
            <a:ext cx="1476000" cy="1476000"/>
            <a:chOff x="5627914" y="2180888"/>
            <a:chExt cx="1476000" cy="1476000"/>
          </a:xfrm>
        </p:grpSpPr>
        <p:sp>
          <p:nvSpPr>
            <p:cNvPr id="19" name="Elipsa 18"/>
            <p:cNvSpPr/>
            <p:nvPr/>
          </p:nvSpPr>
          <p:spPr>
            <a:xfrm>
              <a:off x="5627914" y="2180888"/>
              <a:ext cx="1476000" cy="1476000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1" name="Obraz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9190" y="2732929"/>
              <a:ext cx="1191076" cy="37191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1128266322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" b="46829"/>
          <a:stretch/>
        </p:blipFill>
        <p:spPr>
          <a:xfrm>
            <a:off x="0" y="1982973"/>
            <a:ext cx="9144000" cy="289205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13564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 err="1">
                <a:solidFill>
                  <a:srgbClr val="C00000"/>
                </a:solidFill>
                <a:latin typeface="+mj-lt"/>
              </a:rPr>
              <a:t>QlikView</a:t>
            </a:r>
            <a:endParaRPr lang="pl-PL" sz="26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283028" y="2055759"/>
            <a:ext cx="2677887" cy="1600439"/>
            <a:chOff x="283028" y="2055759"/>
            <a:chExt cx="2677887" cy="1600439"/>
          </a:xfrm>
        </p:grpSpPr>
        <p:sp>
          <p:nvSpPr>
            <p:cNvPr id="11" name="Prostokąt 10"/>
            <p:cNvSpPr/>
            <p:nvPr/>
          </p:nvSpPr>
          <p:spPr>
            <a:xfrm>
              <a:off x="283028" y="2055759"/>
              <a:ext cx="10858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 err="1">
                  <a:solidFill>
                    <a:schemeClr val="bg1"/>
                  </a:solidFill>
                  <a:latin typeface="+mj-lt"/>
                </a:rPr>
                <a:t>QlikView</a:t>
              </a:r>
              <a:endParaRPr lang="pl-PL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Prostokąt 4"/>
            <p:cNvSpPr/>
            <p:nvPr/>
          </p:nvSpPr>
          <p:spPr>
            <a:xfrm>
              <a:off x="283029" y="2455869"/>
              <a:ext cx="267788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chemeClr val="bg1"/>
                  </a:solidFill>
                </a:rPr>
                <a:t>W ramach partnerstwa z firmą </a:t>
              </a:r>
              <a:r>
                <a:rPr lang="pl-PL" sz="1200" dirty="0" err="1">
                  <a:solidFill>
                    <a:schemeClr val="bg1"/>
                  </a:solidFill>
                </a:rPr>
                <a:t>Qlik</a:t>
              </a:r>
              <a:r>
                <a:rPr lang="pl-PL" sz="1200" dirty="0">
                  <a:solidFill>
                    <a:schemeClr val="bg1"/>
                  </a:solidFill>
                </a:rPr>
                <a:t>, zapewniających użytkownikom biznesowym pełną kontrolę nad analizą danych, DSR stworzyło zaawansowane narzędzie do analizy biznesowej firmy produkcyjnej. </a:t>
              </a:r>
            </a:p>
          </p:txBody>
        </p:sp>
      </p:grpSp>
      <p:sp>
        <p:nvSpPr>
          <p:cNvPr id="33" name="Prostokąt 32"/>
          <p:cNvSpPr/>
          <p:nvPr/>
        </p:nvSpPr>
        <p:spPr>
          <a:xfrm>
            <a:off x="283027" y="1097218"/>
            <a:ext cx="4437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72A3E"/>
                </a:solidFill>
                <a:latin typeface="+mj-lt"/>
              </a:rPr>
              <a:t>Usprawnienie procesów decyzyjnych</a:t>
            </a:r>
          </a:p>
        </p:txBody>
      </p:sp>
      <p:grpSp>
        <p:nvGrpSpPr>
          <p:cNvPr id="13" name="Grupa 12"/>
          <p:cNvGrpSpPr/>
          <p:nvPr/>
        </p:nvGrpSpPr>
        <p:grpSpPr>
          <a:xfrm>
            <a:off x="402534" y="4947814"/>
            <a:ext cx="3527209" cy="1234919"/>
            <a:chOff x="495996" y="5251110"/>
            <a:chExt cx="3527209" cy="1234919"/>
          </a:xfrm>
        </p:grpSpPr>
        <p:sp>
          <p:nvSpPr>
            <p:cNvPr id="16" name="Prostokąt 15"/>
            <p:cNvSpPr/>
            <p:nvPr/>
          </p:nvSpPr>
          <p:spPr>
            <a:xfrm>
              <a:off x="495996" y="5655032"/>
              <a:ext cx="352720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Dzięki aplikacji </a:t>
              </a:r>
              <a:r>
                <a:rPr lang="pl-PL" sz="12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QlikView</a:t>
              </a:r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 użytkownicy mają natychmiastowy dostęp do wszystkich danych związanych z procesem produkcji w przedsiębiorstwie produkcji.</a:t>
              </a:r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495996" y="5251110"/>
              <a:ext cx="19198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Aplikacja </a:t>
              </a:r>
              <a:r>
                <a:rPr lang="pl-PL" dirty="0" err="1">
                  <a:solidFill>
                    <a:srgbClr val="C00000"/>
                  </a:solidFill>
                  <a:latin typeface="+mj-lt"/>
                </a:rPr>
                <a:t>QlikView</a:t>
              </a:r>
              <a:r>
                <a:rPr lang="pl-PL" dirty="0">
                  <a:solidFill>
                    <a:srgbClr val="C00000"/>
                  </a:solidFill>
                  <a:latin typeface="+mj-lt"/>
                </a:rPr>
                <a:t> </a:t>
              </a:r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4768167" y="4947814"/>
            <a:ext cx="3875567" cy="1353061"/>
            <a:chOff x="4821866" y="5251110"/>
            <a:chExt cx="3875567" cy="1353061"/>
          </a:xfrm>
        </p:grpSpPr>
        <p:sp>
          <p:nvSpPr>
            <p:cNvPr id="3" name="Prostokąt 2"/>
            <p:cNvSpPr/>
            <p:nvPr/>
          </p:nvSpPr>
          <p:spPr>
            <a:xfrm>
              <a:off x="4821866" y="5588508"/>
              <a:ext cx="387556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Wykorzystanie zalet </a:t>
              </a:r>
              <a:r>
                <a:rPr lang="pl-PL" sz="12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Qlik</a:t>
              </a:r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 pozwoliło DSR przygotować</a:t>
              </a:r>
            </a:p>
            <a:p>
              <a:pPr lvl="0"/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pakiet DSR </a:t>
              </a:r>
              <a:r>
                <a:rPr lang="pl-PL" sz="12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Qlik</a:t>
              </a:r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 OEE, który zapewnia łatwą i precyzyjną</a:t>
              </a:r>
            </a:p>
            <a:p>
              <a:pPr lvl="0"/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analizę współczynnika OEE, mierzącego całkowitą efektywność</a:t>
              </a:r>
            </a:p>
            <a:p>
              <a:pPr lvl="0"/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wykorzystania środków </a:t>
              </a:r>
            </a:p>
          </p:txBody>
        </p:sp>
        <p:sp>
          <p:nvSpPr>
            <p:cNvPr id="10" name="Prostokąt 9"/>
            <p:cNvSpPr/>
            <p:nvPr/>
          </p:nvSpPr>
          <p:spPr>
            <a:xfrm>
              <a:off x="4821866" y="5251110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DSR </a:t>
              </a:r>
              <a:r>
                <a:rPr lang="pl-PL" dirty="0" err="1">
                  <a:solidFill>
                    <a:srgbClr val="C00000"/>
                  </a:solidFill>
                  <a:latin typeface="+mj-lt"/>
                </a:rPr>
                <a:t>Qlik</a:t>
              </a:r>
              <a:r>
                <a:rPr lang="pl-PL" dirty="0">
                  <a:solidFill>
                    <a:srgbClr val="C00000"/>
                  </a:solidFill>
                  <a:latin typeface="+mj-lt"/>
                </a:rPr>
                <a:t> OEE</a:t>
              </a:r>
            </a:p>
          </p:txBody>
        </p:sp>
      </p:grpSp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6529711" y="2055759"/>
            <a:ext cx="1499489" cy="1476000"/>
            <a:chOff x="5604425" y="2180888"/>
            <a:chExt cx="1499489" cy="1476000"/>
          </a:xfrm>
        </p:grpSpPr>
        <p:sp>
          <p:nvSpPr>
            <p:cNvPr id="19" name="Elipsa 18"/>
            <p:cNvSpPr/>
            <p:nvPr/>
          </p:nvSpPr>
          <p:spPr>
            <a:xfrm>
              <a:off x="5627914" y="2180888"/>
              <a:ext cx="1476000" cy="1476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2" name="Obraz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4425" y="2519106"/>
              <a:ext cx="1499489" cy="787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7072866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18372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DSR </a:t>
            </a:r>
            <a:r>
              <a:rPr lang="pl-PL" sz="2600" dirty="0">
                <a:solidFill>
                  <a:srgbClr val="072A3E"/>
                </a:solidFill>
                <a:latin typeface="+mj-lt"/>
              </a:rPr>
              <a:t>- Zespół</a:t>
            </a:r>
          </a:p>
        </p:txBody>
      </p:sp>
      <p:grpSp>
        <p:nvGrpSpPr>
          <p:cNvPr id="13" name="Grupa 12"/>
          <p:cNvGrpSpPr/>
          <p:nvPr/>
        </p:nvGrpSpPr>
        <p:grpSpPr>
          <a:xfrm>
            <a:off x="283028" y="4978088"/>
            <a:ext cx="5900295" cy="1419585"/>
            <a:chOff x="495996" y="5251110"/>
            <a:chExt cx="5900295" cy="1419585"/>
          </a:xfrm>
        </p:grpSpPr>
        <p:sp>
          <p:nvSpPr>
            <p:cNvPr id="16" name="Prostokąt 15"/>
            <p:cNvSpPr/>
            <p:nvPr/>
          </p:nvSpPr>
          <p:spPr>
            <a:xfrm>
              <a:off x="495996" y="5655032"/>
              <a:ext cx="590029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DSR tworzy zespół 50 konsultantów, kierowników projektów, analityków i programistów.</a:t>
              </a:r>
            </a:p>
            <a:p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Realizując projekty dla międzynarodowych i polskich firm, łączą oni doświadczenie i szeroką</a:t>
              </a:r>
            </a:p>
            <a:p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wiedzę o procesach biznesowych ze znajomością rozwiązań informatycznych zwiększających</a:t>
              </a:r>
            </a:p>
            <a:p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ich wydajność. Zaangażowanie w najbardziej złożone wdrożenia informatyczne pozwoliło</a:t>
              </a:r>
            </a:p>
            <a:p>
              <a:r>
                <a:rPr lang="pl-PL" sz="12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zbudować unikalny zestaw kompetencji stanowiących kluczowy wyróżnik firmy DSR.</a:t>
              </a:r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495996" y="5251110"/>
              <a:ext cx="1884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50 osób w zespole</a:t>
              </a:r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0" y="1982973"/>
            <a:ext cx="9144000" cy="2892055"/>
            <a:chOff x="0" y="1982973"/>
            <a:chExt cx="9144000" cy="2892055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2" t="30635" r="28808" b="50946"/>
            <a:stretch/>
          </p:blipFill>
          <p:spPr>
            <a:xfrm>
              <a:off x="0" y="1982973"/>
              <a:ext cx="9144000" cy="2892055"/>
            </a:xfrm>
            <a:prstGeom prst="rect">
              <a:avLst/>
            </a:prstGeom>
          </p:spPr>
        </p:pic>
        <p:sp>
          <p:nvSpPr>
            <p:cNvPr id="9" name="Prostokąt 8"/>
            <p:cNvSpPr/>
            <p:nvPr/>
          </p:nvSpPr>
          <p:spPr>
            <a:xfrm>
              <a:off x="0" y="1982973"/>
              <a:ext cx="9144000" cy="2892055"/>
            </a:xfrm>
            <a:prstGeom prst="rect">
              <a:avLst/>
            </a:prstGeom>
            <a:gradFill flip="none" rotWithShape="1">
              <a:gsLst>
                <a:gs pos="0">
                  <a:srgbClr val="116174"/>
                </a:gs>
                <a:gs pos="100000">
                  <a:srgbClr val="116174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5" name="Prostokąt 24"/>
          <p:cNvSpPr/>
          <p:nvPr/>
        </p:nvSpPr>
        <p:spPr>
          <a:xfrm>
            <a:off x="283028" y="1044600"/>
            <a:ext cx="2904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072A3E"/>
                </a:solidFill>
                <a:latin typeface="+mj-lt"/>
              </a:rPr>
              <a:t>Zarządzanie i kompetencje</a:t>
            </a:r>
          </a:p>
        </p:txBody>
      </p:sp>
      <p:grpSp>
        <p:nvGrpSpPr>
          <p:cNvPr id="30" name="Grupa 29"/>
          <p:cNvGrpSpPr/>
          <p:nvPr/>
        </p:nvGrpSpPr>
        <p:grpSpPr>
          <a:xfrm>
            <a:off x="1285779" y="2786323"/>
            <a:ext cx="1902316" cy="2005748"/>
            <a:chOff x="1285779" y="2786323"/>
            <a:chExt cx="1902316" cy="2005748"/>
          </a:xfrm>
        </p:grpSpPr>
        <p:pic>
          <p:nvPicPr>
            <p:cNvPr id="22" name="Obraz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7566" y="2786323"/>
              <a:ext cx="1398743" cy="1404000"/>
            </a:xfrm>
            <a:prstGeom prst="rect">
              <a:avLst/>
            </a:prstGeom>
            <a:effectLst>
              <a:glow rad="101600">
                <a:schemeClr val="bg1">
                  <a:lumMod val="95000"/>
                  <a:alpha val="60000"/>
                </a:schemeClr>
              </a:glow>
            </a:effectLst>
          </p:spPr>
        </p:pic>
        <p:sp>
          <p:nvSpPr>
            <p:cNvPr id="26" name="Prostokąt 25"/>
            <p:cNvSpPr/>
            <p:nvPr/>
          </p:nvSpPr>
          <p:spPr>
            <a:xfrm>
              <a:off x="1285779" y="4190323"/>
              <a:ext cx="19023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+mj-lt"/>
                </a:rPr>
                <a:t>Paweł Koprowski</a:t>
              </a:r>
            </a:p>
          </p:txBody>
        </p:sp>
        <p:sp>
          <p:nvSpPr>
            <p:cNvPr id="28" name="Prostokąt 27"/>
            <p:cNvSpPr/>
            <p:nvPr/>
          </p:nvSpPr>
          <p:spPr>
            <a:xfrm>
              <a:off x="1437327" y="4515072"/>
              <a:ext cx="15992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200" dirty="0">
                  <a:solidFill>
                    <a:schemeClr val="bg1"/>
                  </a:solidFill>
                  <a:latin typeface="+mj-lt"/>
                </a:rPr>
                <a:t>Dyrektor d/s Sprzedaży</a:t>
              </a:r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3860026" y="2398867"/>
            <a:ext cx="1534138" cy="1981470"/>
            <a:chOff x="3860026" y="2398867"/>
            <a:chExt cx="1534138" cy="1981470"/>
          </a:xfrm>
        </p:grpSpPr>
        <p:pic>
          <p:nvPicPr>
            <p:cNvPr id="20" name="Obraz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7146" y="2398867"/>
              <a:ext cx="1409709" cy="1404000"/>
            </a:xfrm>
            <a:prstGeom prst="rect">
              <a:avLst/>
            </a:prstGeom>
            <a:effectLst>
              <a:glow rad="101600">
                <a:schemeClr val="bg1">
                  <a:lumMod val="95000"/>
                  <a:alpha val="60000"/>
                </a:schemeClr>
              </a:glow>
            </a:effectLst>
          </p:spPr>
        </p:pic>
        <p:sp>
          <p:nvSpPr>
            <p:cNvPr id="29" name="Prostokąt 28"/>
            <p:cNvSpPr/>
            <p:nvPr/>
          </p:nvSpPr>
          <p:spPr>
            <a:xfrm>
              <a:off x="3937521" y="3790213"/>
              <a:ext cx="12979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+mj-lt"/>
                </a:rPr>
                <a:t>Piotr Rojek</a:t>
              </a:r>
            </a:p>
          </p:txBody>
        </p:sp>
        <p:sp>
          <p:nvSpPr>
            <p:cNvPr id="34" name="Prostokąt 33"/>
            <p:cNvSpPr/>
            <p:nvPr/>
          </p:nvSpPr>
          <p:spPr>
            <a:xfrm>
              <a:off x="3860026" y="4103338"/>
              <a:ext cx="15341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200" dirty="0">
                  <a:solidFill>
                    <a:schemeClr val="bg1"/>
                  </a:solidFill>
                  <a:latin typeface="+mj-lt"/>
                </a:rPr>
                <a:t>Dyrektor Zarządzający</a:t>
              </a:r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6000608" y="2786323"/>
            <a:ext cx="2064604" cy="2005747"/>
            <a:chOff x="6000608" y="2786323"/>
            <a:chExt cx="2064604" cy="2005747"/>
          </a:xfrm>
        </p:grpSpPr>
        <p:pic>
          <p:nvPicPr>
            <p:cNvPr id="24" name="Obraz 23"/>
            <p:cNvPicPr>
              <a:picLocks noChangeAspect="1"/>
            </p:cNvPicPr>
            <p:nvPr/>
          </p:nvPicPr>
          <p:blipFill rotWithShape="1">
            <a:blip r:embed="rId6"/>
            <a:srcRect r="-790"/>
            <a:stretch/>
          </p:blipFill>
          <p:spPr>
            <a:xfrm>
              <a:off x="6265534" y="2786323"/>
              <a:ext cx="1394136" cy="1404000"/>
            </a:xfrm>
            <a:prstGeom prst="rect">
              <a:avLst/>
            </a:prstGeom>
            <a:effectLst>
              <a:glow rad="101600">
                <a:schemeClr val="bg1">
                  <a:lumMod val="95000"/>
                  <a:alpha val="60000"/>
                </a:schemeClr>
              </a:glow>
            </a:effectLst>
          </p:spPr>
        </p:pic>
        <p:sp>
          <p:nvSpPr>
            <p:cNvPr id="31" name="Prostokąt 30"/>
            <p:cNvSpPr/>
            <p:nvPr/>
          </p:nvSpPr>
          <p:spPr>
            <a:xfrm>
              <a:off x="6000608" y="4190323"/>
              <a:ext cx="20646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+mj-lt"/>
                </a:rPr>
                <a:t>Paweł Daszkiewicz</a:t>
              </a:r>
            </a:p>
          </p:txBody>
        </p:sp>
        <p:sp>
          <p:nvSpPr>
            <p:cNvPr id="35" name="Prostokąt 34"/>
            <p:cNvSpPr/>
            <p:nvPr/>
          </p:nvSpPr>
          <p:spPr>
            <a:xfrm>
              <a:off x="6070916" y="4515071"/>
              <a:ext cx="19239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200" dirty="0">
                  <a:solidFill>
                    <a:schemeClr val="bg1"/>
                  </a:solidFill>
                  <a:latin typeface="+mj-lt"/>
                </a:rPr>
                <a:t>Dyrektor d/s Realizacji Usług</a:t>
              </a:r>
            </a:p>
          </p:txBody>
        </p:sp>
      </p:grpSp>
      <p:pic>
        <p:nvPicPr>
          <p:cNvPr id="33" name="Obraz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80560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31065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DSR </a:t>
            </a:r>
            <a:r>
              <a:rPr lang="pl-PL" sz="2600" dirty="0">
                <a:solidFill>
                  <a:srgbClr val="072A3E"/>
                </a:solidFill>
                <a:latin typeface="+mj-lt"/>
              </a:rPr>
              <a:t>- Historia i rozwój</a:t>
            </a:r>
          </a:p>
        </p:txBody>
      </p:sp>
      <p:pic>
        <p:nvPicPr>
          <p:cNvPr id="69" name="Obraz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6" t="1" b="-8799"/>
          <a:stretch/>
        </p:blipFill>
        <p:spPr>
          <a:xfrm>
            <a:off x="319868" y="3401320"/>
            <a:ext cx="2029042" cy="500743"/>
          </a:xfrm>
          <a:prstGeom prst="rect">
            <a:avLst/>
          </a:prstGeom>
        </p:spPr>
      </p:pic>
      <p:grpSp>
        <p:nvGrpSpPr>
          <p:cNvPr id="98" name="Grupa 97"/>
          <p:cNvGrpSpPr/>
          <p:nvPr/>
        </p:nvGrpSpPr>
        <p:grpSpPr>
          <a:xfrm>
            <a:off x="51512" y="3922210"/>
            <a:ext cx="1562297" cy="908986"/>
            <a:chOff x="1039390" y="4016828"/>
            <a:chExt cx="1562297" cy="908986"/>
          </a:xfrm>
        </p:grpSpPr>
        <p:sp>
          <p:nvSpPr>
            <p:cNvPr id="51" name="Prostokąt 50"/>
            <p:cNvSpPr/>
            <p:nvPr/>
          </p:nvSpPr>
          <p:spPr>
            <a:xfrm>
              <a:off x="1039390" y="4325650"/>
              <a:ext cx="156229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Rozpoczęcie działalności i umowa partnerska</a:t>
              </a:r>
            </a:p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z </a:t>
              </a:r>
              <a:r>
                <a:rPr lang="pl-PL" sz="11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Preactor</a:t>
              </a:r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 </a:t>
              </a:r>
              <a:r>
                <a:rPr lang="pl-PL" sz="11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Int</a:t>
              </a:r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.</a:t>
              </a:r>
            </a:p>
          </p:txBody>
        </p:sp>
        <p:sp>
          <p:nvSpPr>
            <p:cNvPr id="52" name="Prostokąt 51"/>
            <p:cNvSpPr/>
            <p:nvPr/>
          </p:nvSpPr>
          <p:spPr>
            <a:xfrm>
              <a:off x="1564564" y="4016828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2006</a:t>
              </a:r>
            </a:p>
          </p:txBody>
        </p:sp>
      </p:grpSp>
      <p:grpSp>
        <p:nvGrpSpPr>
          <p:cNvPr id="99" name="Grupa 98"/>
          <p:cNvGrpSpPr/>
          <p:nvPr/>
        </p:nvGrpSpPr>
        <p:grpSpPr>
          <a:xfrm>
            <a:off x="999857" y="1697834"/>
            <a:ext cx="1927894" cy="1222890"/>
            <a:chOff x="1987735" y="1792452"/>
            <a:chExt cx="1927894" cy="1222890"/>
          </a:xfrm>
        </p:grpSpPr>
        <p:sp>
          <p:nvSpPr>
            <p:cNvPr id="71" name="Prostokąt 70"/>
            <p:cNvSpPr/>
            <p:nvPr/>
          </p:nvSpPr>
          <p:spPr>
            <a:xfrm>
              <a:off x="2246584" y="2646010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2008</a:t>
              </a:r>
            </a:p>
          </p:txBody>
        </p:sp>
        <p:sp>
          <p:nvSpPr>
            <p:cNvPr id="77" name="Prostokąt 76"/>
            <p:cNvSpPr/>
            <p:nvPr/>
          </p:nvSpPr>
          <p:spPr>
            <a:xfrm>
              <a:off x="1987735" y="1792452"/>
              <a:ext cx="1927894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Pierwszy projekt międzynarodowy – optymalizacja </a:t>
              </a:r>
              <a:r>
                <a:rPr lang="pl-PL" sz="11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harmono</a:t>
              </a:r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- </a:t>
              </a:r>
              <a:r>
                <a:rPr lang="pl-PL" sz="11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gramowania</a:t>
              </a:r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 APS </a:t>
              </a:r>
              <a:r>
                <a:rPr lang="pl-PL" sz="11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Preactor</a:t>
              </a:r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 </a:t>
              </a:r>
            </a:p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w Shanghai Chiny</a:t>
              </a:r>
            </a:p>
          </p:txBody>
        </p:sp>
      </p:grpSp>
      <p:grpSp>
        <p:nvGrpSpPr>
          <p:cNvPr id="104" name="Grupa 103"/>
          <p:cNvGrpSpPr/>
          <p:nvPr/>
        </p:nvGrpSpPr>
        <p:grpSpPr>
          <a:xfrm>
            <a:off x="1638135" y="3922210"/>
            <a:ext cx="1562297" cy="739709"/>
            <a:chOff x="2626013" y="4016828"/>
            <a:chExt cx="1562297" cy="739709"/>
          </a:xfrm>
        </p:grpSpPr>
        <p:sp>
          <p:nvSpPr>
            <p:cNvPr id="72" name="Prostokąt 71"/>
            <p:cNvSpPr/>
            <p:nvPr/>
          </p:nvSpPr>
          <p:spPr>
            <a:xfrm>
              <a:off x="3132454" y="4016828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2010</a:t>
              </a:r>
            </a:p>
          </p:txBody>
        </p:sp>
        <p:sp>
          <p:nvSpPr>
            <p:cNvPr id="78" name="Prostokąt 77"/>
            <p:cNvSpPr/>
            <p:nvPr/>
          </p:nvSpPr>
          <p:spPr>
            <a:xfrm>
              <a:off x="2626013" y="4325650"/>
              <a:ext cx="156229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Pierwszy samodzielny projekt ERP</a:t>
              </a:r>
            </a:p>
          </p:txBody>
        </p:sp>
      </p:grpSp>
      <p:grpSp>
        <p:nvGrpSpPr>
          <p:cNvPr id="100" name="Grupa 99"/>
          <p:cNvGrpSpPr/>
          <p:nvPr/>
        </p:nvGrpSpPr>
        <p:grpSpPr>
          <a:xfrm>
            <a:off x="2893913" y="2192386"/>
            <a:ext cx="1562297" cy="728338"/>
            <a:chOff x="3881791" y="2287004"/>
            <a:chExt cx="1562297" cy="728338"/>
          </a:xfrm>
        </p:grpSpPr>
        <p:sp>
          <p:nvSpPr>
            <p:cNvPr id="73" name="Prostokąt 72"/>
            <p:cNvSpPr/>
            <p:nvPr/>
          </p:nvSpPr>
          <p:spPr>
            <a:xfrm>
              <a:off x="3949467" y="2646010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2011</a:t>
              </a:r>
            </a:p>
          </p:txBody>
        </p:sp>
        <p:sp>
          <p:nvSpPr>
            <p:cNvPr id="79" name="Prostokąt 78"/>
            <p:cNvSpPr/>
            <p:nvPr/>
          </p:nvSpPr>
          <p:spPr>
            <a:xfrm>
              <a:off x="3881791" y="2287004"/>
              <a:ext cx="156229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Wprowadzenie aplikacji Shop Floor Control</a:t>
              </a:r>
            </a:p>
          </p:txBody>
        </p:sp>
      </p:grpSp>
      <p:pic>
        <p:nvPicPr>
          <p:cNvPr id="80" name="Obraz 7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6" t="1" b="-8799"/>
          <a:stretch/>
        </p:blipFill>
        <p:spPr>
          <a:xfrm>
            <a:off x="-1191987" y="3404327"/>
            <a:ext cx="2152471" cy="500743"/>
          </a:xfrm>
          <a:prstGeom prst="rect">
            <a:avLst/>
          </a:prstGeom>
        </p:spPr>
      </p:pic>
      <p:pic>
        <p:nvPicPr>
          <p:cNvPr id="81" name="Obraz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6" t="1" b="-8799"/>
          <a:stretch/>
        </p:blipFill>
        <p:spPr>
          <a:xfrm>
            <a:off x="1911449" y="3404328"/>
            <a:ext cx="2152471" cy="500743"/>
          </a:xfrm>
          <a:prstGeom prst="rect">
            <a:avLst/>
          </a:prstGeom>
        </p:spPr>
      </p:pic>
      <p:pic>
        <p:nvPicPr>
          <p:cNvPr id="82" name="Obraz 8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6" t="1" b="-8799"/>
          <a:stretch/>
        </p:blipFill>
        <p:spPr>
          <a:xfrm>
            <a:off x="3848635" y="3404328"/>
            <a:ext cx="2152471" cy="500743"/>
          </a:xfrm>
          <a:prstGeom prst="rect">
            <a:avLst/>
          </a:prstGeom>
        </p:spPr>
      </p:pic>
      <p:pic>
        <p:nvPicPr>
          <p:cNvPr id="70" name="Obraz 6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6" t="1" b="-8799"/>
          <a:stretch/>
        </p:blipFill>
        <p:spPr>
          <a:xfrm flipV="1">
            <a:off x="-444177" y="2920724"/>
            <a:ext cx="2152471" cy="500743"/>
          </a:xfrm>
          <a:prstGeom prst="rect">
            <a:avLst/>
          </a:prstGeom>
        </p:spPr>
      </p:pic>
      <p:pic>
        <p:nvPicPr>
          <p:cNvPr id="83" name="Obraz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6" t="1" b="-8799"/>
          <a:stretch/>
        </p:blipFill>
        <p:spPr>
          <a:xfrm flipV="1">
            <a:off x="1229429" y="2920724"/>
            <a:ext cx="2152471" cy="500743"/>
          </a:xfrm>
          <a:prstGeom prst="rect">
            <a:avLst/>
          </a:prstGeom>
        </p:spPr>
      </p:pic>
      <p:pic>
        <p:nvPicPr>
          <p:cNvPr id="84" name="Obraz 8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6" t="1" b="-8799"/>
          <a:stretch/>
        </p:blipFill>
        <p:spPr>
          <a:xfrm flipV="1">
            <a:off x="2987684" y="2920724"/>
            <a:ext cx="2152471" cy="500743"/>
          </a:xfrm>
          <a:prstGeom prst="rect">
            <a:avLst/>
          </a:prstGeom>
        </p:spPr>
      </p:pic>
      <p:grpSp>
        <p:nvGrpSpPr>
          <p:cNvPr id="102" name="Grupa 101"/>
          <p:cNvGrpSpPr/>
          <p:nvPr/>
        </p:nvGrpSpPr>
        <p:grpSpPr>
          <a:xfrm>
            <a:off x="4456210" y="1827474"/>
            <a:ext cx="1913986" cy="1093250"/>
            <a:chOff x="5444088" y="1922092"/>
            <a:chExt cx="1913986" cy="1093250"/>
          </a:xfrm>
        </p:grpSpPr>
        <p:sp>
          <p:nvSpPr>
            <p:cNvPr id="75" name="Prostokąt 74"/>
            <p:cNvSpPr/>
            <p:nvPr/>
          </p:nvSpPr>
          <p:spPr>
            <a:xfrm>
              <a:off x="5652350" y="2646010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2013</a:t>
              </a:r>
            </a:p>
          </p:txBody>
        </p:sp>
        <p:sp>
          <p:nvSpPr>
            <p:cNvPr id="87" name="Prostokąt 86"/>
            <p:cNvSpPr/>
            <p:nvPr/>
          </p:nvSpPr>
          <p:spPr>
            <a:xfrm>
              <a:off x="5444088" y="1922092"/>
              <a:ext cx="191398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100 Klientów DSR w Polsce</a:t>
              </a:r>
            </a:p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Status dystrybutora QAD Inc.</a:t>
              </a:r>
            </a:p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Umowa dystrybucyjna z ARAS – PLM </a:t>
              </a:r>
              <a:r>
                <a:rPr lang="pl-PL" sz="11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Innovator</a:t>
              </a:r>
              <a:endParaRPr lang="pl-PL" sz="1100" dirty="0">
                <a:solidFill>
                  <a:srgbClr val="072A3E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101" name="Grupa 100"/>
          <p:cNvGrpSpPr/>
          <p:nvPr/>
        </p:nvGrpSpPr>
        <p:grpSpPr>
          <a:xfrm>
            <a:off x="3246646" y="3922210"/>
            <a:ext cx="1785277" cy="1254966"/>
            <a:chOff x="4234524" y="4016828"/>
            <a:chExt cx="1785277" cy="1254966"/>
          </a:xfrm>
        </p:grpSpPr>
        <p:sp>
          <p:nvSpPr>
            <p:cNvPr id="74" name="Prostokąt 73"/>
            <p:cNvSpPr/>
            <p:nvPr/>
          </p:nvSpPr>
          <p:spPr>
            <a:xfrm>
              <a:off x="4700344" y="4016828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2012</a:t>
              </a:r>
            </a:p>
          </p:txBody>
        </p:sp>
        <p:sp>
          <p:nvSpPr>
            <p:cNvPr id="88" name="Prostokąt 87"/>
            <p:cNvSpPr/>
            <p:nvPr/>
          </p:nvSpPr>
          <p:spPr>
            <a:xfrm>
              <a:off x="4234524" y="4333075"/>
              <a:ext cx="1785277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Spółka zatrudnia 16 pracowników. Realizacja pierwszych badań rynku na temat planowania produkcji w Polsce</a:t>
              </a:r>
            </a:p>
          </p:txBody>
        </p:sp>
      </p:grpSp>
      <p:grpSp>
        <p:nvGrpSpPr>
          <p:cNvPr id="103" name="Grupa 102"/>
          <p:cNvGrpSpPr/>
          <p:nvPr/>
        </p:nvGrpSpPr>
        <p:grpSpPr>
          <a:xfrm>
            <a:off x="5563645" y="3887817"/>
            <a:ext cx="2282651" cy="1548203"/>
            <a:chOff x="6522323" y="3999689"/>
            <a:chExt cx="2282651" cy="1507405"/>
          </a:xfrm>
        </p:grpSpPr>
        <p:sp>
          <p:nvSpPr>
            <p:cNvPr id="76" name="Prostokąt 75"/>
            <p:cNvSpPr/>
            <p:nvPr/>
          </p:nvSpPr>
          <p:spPr>
            <a:xfrm>
              <a:off x="6541845" y="3999689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C00000"/>
                  </a:solidFill>
                  <a:latin typeface="+mj-lt"/>
                </a:rPr>
                <a:t>2014</a:t>
              </a:r>
            </a:p>
          </p:txBody>
        </p:sp>
        <p:sp>
          <p:nvSpPr>
            <p:cNvPr id="94" name="Prostokąt 93"/>
            <p:cNvSpPr/>
            <p:nvPr/>
          </p:nvSpPr>
          <p:spPr>
            <a:xfrm>
              <a:off x="6522323" y="4319479"/>
              <a:ext cx="196517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Wydanie Niebieskiej Książeczki o Harmonogramowaniu</a:t>
              </a:r>
            </a:p>
          </p:txBody>
        </p:sp>
        <p:sp>
          <p:nvSpPr>
            <p:cNvPr id="95" name="Prostokąt 94"/>
            <p:cNvSpPr/>
            <p:nvPr/>
          </p:nvSpPr>
          <p:spPr>
            <a:xfrm>
              <a:off x="6543118" y="4772398"/>
              <a:ext cx="196517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Umowa dystrybucyjna z </a:t>
              </a:r>
              <a:r>
                <a:rPr lang="pl-PL" sz="11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Qlik</a:t>
              </a:r>
              <a:endParaRPr lang="pl-PL" sz="1100" dirty="0">
                <a:solidFill>
                  <a:srgbClr val="072A3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96" name="Prostokąt 95"/>
            <p:cNvSpPr/>
            <p:nvPr/>
          </p:nvSpPr>
          <p:spPr>
            <a:xfrm>
              <a:off x="6522323" y="5076207"/>
              <a:ext cx="228265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Wprowadzenie standardowej listy wskaźników dla firmy produkcyjnej</a:t>
              </a:r>
            </a:p>
          </p:txBody>
        </p:sp>
      </p:grpSp>
      <p:pic>
        <p:nvPicPr>
          <p:cNvPr id="40" name="Obraz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6" t="1" b="-8799"/>
          <a:stretch/>
        </p:blipFill>
        <p:spPr>
          <a:xfrm flipV="1">
            <a:off x="5343309" y="2920724"/>
            <a:ext cx="2152471" cy="500743"/>
          </a:xfrm>
          <a:prstGeom prst="rect">
            <a:avLst/>
          </a:prstGeom>
        </p:spPr>
      </p:pic>
      <p:grpSp>
        <p:nvGrpSpPr>
          <p:cNvPr id="44" name="Grupa 43"/>
          <p:cNvGrpSpPr/>
          <p:nvPr/>
        </p:nvGrpSpPr>
        <p:grpSpPr>
          <a:xfrm>
            <a:off x="6567029" y="1690583"/>
            <a:ext cx="1994053" cy="760850"/>
            <a:chOff x="6512971" y="4545530"/>
            <a:chExt cx="1994053" cy="626109"/>
          </a:xfrm>
        </p:grpSpPr>
        <p:sp>
          <p:nvSpPr>
            <p:cNvPr id="49" name="Prostokąt 48"/>
            <p:cNvSpPr/>
            <p:nvPr/>
          </p:nvSpPr>
          <p:spPr>
            <a:xfrm>
              <a:off x="6512971" y="4545530"/>
              <a:ext cx="1965179" cy="354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Wdrożenie Shop </a:t>
              </a:r>
              <a:r>
                <a:rPr lang="pl-PL" sz="1100" dirty="0" err="1">
                  <a:solidFill>
                    <a:srgbClr val="072A3E"/>
                  </a:solidFill>
                  <a:latin typeface="Calibri Light" panose="020F0302020204030204" pitchFamily="34" charset="0"/>
                </a:rPr>
                <a:t>Floor</a:t>
              </a:r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 Control</a:t>
              </a:r>
            </a:p>
            <a:p>
              <a:r>
                <a:rPr lang="pl-PL" sz="1100" dirty="0">
                  <a:solidFill>
                    <a:srgbClr val="072A3E"/>
                  </a:solidFill>
                  <a:latin typeface="Calibri Light" panose="020F0302020204030204" pitchFamily="34" charset="0"/>
                </a:rPr>
                <a:t> </a:t>
              </a:r>
            </a:p>
          </p:txBody>
        </p:sp>
        <p:sp>
          <p:nvSpPr>
            <p:cNvPr id="50" name="Prostokąt 49"/>
            <p:cNvSpPr/>
            <p:nvPr/>
          </p:nvSpPr>
          <p:spPr>
            <a:xfrm>
              <a:off x="6541845" y="4956358"/>
              <a:ext cx="1965179" cy="215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pl-PL" sz="1100" dirty="0">
                <a:solidFill>
                  <a:srgbClr val="072A3E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55" name="Prostokąt 54"/>
          <p:cNvSpPr/>
          <p:nvPr/>
        </p:nvSpPr>
        <p:spPr>
          <a:xfrm>
            <a:off x="7046191" y="2546394"/>
            <a:ext cx="652743" cy="379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C00000"/>
                </a:solidFill>
                <a:latin typeface="+mj-lt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297474647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5373" b="-22916"/>
          <a:stretch/>
        </p:blipFill>
        <p:spPr>
          <a:xfrm flipV="1">
            <a:off x="2320119" y="6248400"/>
            <a:ext cx="6823881" cy="41681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1" y="94163"/>
            <a:ext cx="2086998" cy="77962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3379"/>
            <a:ext cx="9144000" cy="355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12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25426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SOR – filary planu</a:t>
            </a:r>
            <a:endParaRPr lang="pl-PL" sz="2600" dirty="0">
              <a:solidFill>
                <a:srgbClr val="072A3E"/>
              </a:solidFill>
              <a:latin typeface="+mj-lt"/>
            </a:endParaRPr>
          </a:p>
        </p:txBody>
      </p:sp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322" y="2014711"/>
            <a:ext cx="1217774" cy="95499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178" y="1749280"/>
            <a:ext cx="2080361" cy="36946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178" y="3874447"/>
            <a:ext cx="2608714" cy="31056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464" y="4185008"/>
            <a:ext cx="850172" cy="7639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5844" y="5261034"/>
            <a:ext cx="1212778" cy="89230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687" y="4940173"/>
            <a:ext cx="2229091" cy="35527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813" y="3702042"/>
            <a:ext cx="2569391" cy="34481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0080" y="4185008"/>
            <a:ext cx="999113" cy="87084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9636" y="1467543"/>
            <a:ext cx="2815118" cy="27050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193" y="2014711"/>
            <a:ext cx="1050303" cy="87113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73268" y="2947485"/>
            <a:ext cx="1845354" cy="122150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34338542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8814"/>
            <a:ext cx="9144000" cy="28458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43" y="6074649"/>
            <a:ext cx="3766457" cy="67774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3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85056" y="290908"/>
            <a:ext cx="380033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A12014"/>
                </a:solidFill>
                <a:latin typeface="+mj-lt"/>
              </a:rPr>
              <a:t>DSR </a:t>
            </a:r>
            <a:r>
              <a:rPr lang="pl-PL" sz="2600" dirty="0">
                <a:solidFill>
                  <a:srgbClr val="116174"/>
                </a:solidFill>
                <a:latin typeface="+mj-lt"/>
              </a:rPr>
              <a:t>- efektywna produkcja</a:t>
            </a:r>
            <a:endParaRPr lang="pl-PL" sz="2600" dirty="0">
              <a:latin typeface="+mj-lt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85056" y="1075962"/>
            <a:ext cx="41039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072A3E"/>
                </a:solidFill>
                <a:latin typeface="+mj-lt"/>
              </a:rPr>
              <a:t>DSR jest dostawcą usług doradczych </a:t>
            </a:r>
          </a:p>
          <a:p>
            <a:r>
              <a:rPr lang="pl-PL" sz="2000" dirty="0">
                <a:solidFill>
                  <a:srgbClr val="072A3E"/>
                </a:solidFill>
                <a:latin typeface="+mj-lt"/>
              </a:rPr>
              <a:t>i rozwiązań informatycznych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2178" y="879225"/>
            <a:ext cx="2264229" cy="2505860"/>
          </a:xfrm>
          <a:prstGeom prst="rect">
            <a:avLst/>
          </a:prstGeom>
        </p:spPr>
      </p:pic>
      <p:grpSp>
        <p:nvGrpSpPr>
          <p:cNvPr id="9" name="Grupa 8"/>
          <p:cNvGrpSpPr/>
          <p:nvPr/>
        </p:nvGrpSpPr>
        <p:grpSpPr>
          <a:xfrm>
            <a:off x="141513" y="2499885"/>
            <a:ext cx="9144000" cy="1962011"/>
            <a:chOff x="141513" y="2499885"/>
            <a:chExt cx="9144000" cy="1962011"/>
          </a:xfrm>
        </p:grpSpPr>
        <p:sp>
          <p:nvSpPr>
            <p:cNvPr id="3" name="pole tekstowe 2"/>
            <p:cNvSpPr txBox="1"/>
            <p:nvPr/>
          </p:nvSpPr>
          <p:spPr>
            <a:xfrm>
              <a:off x="141513" y="2499885"/>
              <a:ext cx="274320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l-PL" sz="1200" dirty="0">
                <a:solidFill>
                  <a:schemeClr val="bg1"/>
                </a:solidFill>
              </a:endParaRPr>
            </a:p>
            <a:p>
              <a:r>
                <a:rPr lang="pl-PL" dirty="0">
                  <a:solidFill>
                    <a:schemeClr val="bg1"/>
                  </a:solidFill>
                </a:rPr>
                <a:t>Doświadczenie</a:t>
              </a:r>
              <a:endParaRPr lang="pl-PL" sz="1200" dirty="0">
                <a:solidFill>
                  <a:schemeClr val="bg1"/>
                </a:solidFill>
              </a:endParaRPr>
            </a:p>
            <a:p>
              <a:r>
                <a:rPr lang="pl-PL" sz="1200" dirty="0">
                  <a:solidFill>
                    <a:schemeClr val="bg1"/>
                  </a:solidFill>
                </a:rPr>
                <a:t>Głęboka znajomość potrzeb polskich </a:t>
              </a:r>
            </a:p>
            <a:p>
              <a:r>
                <a:rPr lang="pl-PL" sz="1200" dirty="0">
                  <a:solidFill>
                    <a:schemeClr val="bg1"/>
                  </a:solidFill>
                </a:rPr>
                <a:t>i międzynarodowych przedsiębiorstw </a:t>
              </a:r>
            </a:p>
            <a:p>
              <a:endParaRPr lang="pl-PL" sz="1200" dirty="0">
                <a:solidFill>
                  <a:schemeClr val="bg1"/>
                </a:solidFill>
              </a:endParaRPr>
            </a:p>
            <a:p>
              <a:r>
                <a:rPr lang="pl-PL" dirty="0">
                  <a:solidFill>
                    <a:schemeClr val="bg1"/>
                  </a:solidFill>
                </a:rPr>
                <a:t>Profesjonalizm</a:t>
              </a:r>
              <a:endParaRPr lang="pl-PL" sz="1200" dirty="0">
                <a:solidFill>
                  <a:schemeClr val="bg1"/>
                </a:solidFill>
              </a:endParaRPr>
            </a:p>
            <a:p>
              <a:r>
                <a:rPr lang="pl-PL" sz="1200" dirty="0">
                  <a:solidFill>
                    <a:schemeClr val="bg1"/>
                  </a:solidFill>
                </a:rPr>
                <a:t>Ekspercka wiedza na temat wykorzystania narzędzi IT, wspierających procesy wytwórcze i dystrybucyjne.</a:t>
              </a:r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6758241" y="3261567"/>
              <a:ext cx="25272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chemeClr val="bg1"/>
                  </a:solidFill>
                </a:rPr>
                <a:t>DSR zapewnia optymalizację </a:t>
              </a:r>
            </a:p>
            <a:p>
              <a:r>
                <a:rPr lang="pl-PL" sz="1200" dirty="0">
                  <a:solidFill>
                    <a:schemeClr val="bg1"/>
                  </a:solidFill>
                </a:rPr>
                <a:t>i integrację procesów wewnętrznych, co jest warunkiem dynamicznego rozwoju firm. Jest to możliwe dzięki wyspecjalizowanym usługom</a:t>
              </a:r>
            </a:p>
            <a:p>
              <a:r>
                <a:rPr lang="pl-PL" sz="1200" dirty="0">
                  <a:solidFill>
                    <a:schemeClr val="bg1"/>
                  </a:solidFill>
                </a:rPr>
                <a:t> i sprawdzonemu oprogramowaniu.</a:t>
              </a:r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6758241" y="2946291"/>
              <a:ext cx="9786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chemeClr val="bg1"/>
                  </a:solidFill>
                </a:rPr>
                <a:t>Synergia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225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152958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SOR - cele</a:t>
            </a:r>
            <a:endParaRPr lang="pl-PL" sz="2600" dirty="0">
              <a:solidFill>
                <a:srgbClr val="072A3E"/>
              </a:solidFill>
              <a:latin typeface="+mj-lt"/>
            </a:endParaRPr>
          </a:p>
        </p:txBody>
      </p:sp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78" y="1738487"/>
            <a:ext cx="73914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20001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366016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Polska spółka produkcyjna</a:t>
            </a:r>
            <a:endParaRPr lang="pl-PL" sz="2600" dirty="0">
              <a:solidFill>
                <a:srgbClr val="072A3E"/>
              </a:solidFill>
              <a:latin typeface="+mj-lt"/>
            </a:endParaRPr>
          </a:p>
        </p:txBody>
      </p:sp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83028" y="1467543"/>
            <a:ext cx="8708573" cy="447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pl-PL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pl-PL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pl-PL" dirty="0">
                <a:ea typeface="Arial" panose="020B0604020202020204" pitchFamily="34" charset="0"/>
                <a:cs typeface="Arial" panose="020B0604020202020204" pitchFamily="34" charset="0"/>
              </a:rPr>
              <a:t>Deklaruje w statucie charakter produkcyjny (odpowiedni dział sekcji C)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pl-PL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pl-PL" dirty="0">
                <a:ea typeface="Arial" panose="020B0604020202020204" pitchFamily="34" charset="0"/>
                <a:cs typeface="Arial" panose="020B0604020202020204" pitchFamily="34" charset="0"/>
              </a:rPr>
              <a:t>Dystrybutor produktów, które wcześniej sam zaprojektował</a:t>
            </a:r>
            <a:endParaRPr lang="pl-PL" dirty="0"/>
          </a:p>
          <a:p>
            <a:pPr marL="457200"/>
            <a:r>
              <a:rPr lang="pl-PL" dirty="0"/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Udział akcjonariuszy zagranicznych liczony wg liczby głosów nie przewyższa 50%.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pl-PL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pl-PL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●"/>
            </a:pPr>
            <a:r>
              <a:rPr lang="pl-PL" dirty="0"/>
              <a:t>Co najmniej 2 letnia historia notowań na GPW</a:t>
            </a:r>
          </a:p>
          <a:p>
            <a:pPr marL="342900" lvl="0" indent="-342900">
              <a:buFont typeface="Arial" panose="020B0604020202020204" pitchFamily="34" charset="0"/>
              <a:buChar char="●"/>
            </a:pPr>
            <a:endParaRPr lang="pl-PL" dirty="0"/>
          </a:p>
          <a:p>
            <a:pPr marL="342900" lvl="0" indent="-342900">
              <a:buFont typeface="Arial" panose="020B0604020202020204" pitchFamily="34" charset="0"/>
              <a:buChar char="●"/>
            </a:pPr>
            <a:r>
              <a:rPr lang="pl-PL" dirty="0"/>
              <a:t>Wycena rynkowa powyżej 100 mln złotych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pl-PL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122" y="3906363"/>
            <a:ext cx="30384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81744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30987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GIP60 – dzień bazowy</a:t>
            </a:r>
            <a:endParaRPr lang="pl-PL" sz="2600" dirty="0">
              <a:solidFill>
                <a:srgbClr val="072A3E"/>
              </a:solidFill>
              <a:latin typeface="+mj-lt"/>
            </a:endParaRPr>
          </a:p>
        </p:txBody>
      </p:sp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918818" y="4670910"/>
            <a:ext cx="7527851" cy="118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Dzień bazowy GIP:                                     		       </a:t>
            </a:r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stycznia 2016 r.</a:t>
            </a:r>
            <a:endParaRPr lang="pl-PL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Kapitalizacja spółek na dzień bazowy:                  </a:t>
            </a:r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67 069 746 943,46 PLN</a:t>
            </a:r>
            <a:endParaRPr lang="pl-PL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Wartość Indeksu na dzień bazowy:                             	           </a:t>
            </a:r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1000</a:t>
            </a:r>
            <a:endParaRPr lang="pl-PL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649" y="1937054"/>
            <a:ext cx="6258187" cy="26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44936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8650" y="365126"/>
            <a:ext cx="7886700" cy="581183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</a:p>
        </p:txBody>
      </p:sp>
      <p:pic>
        <p:nvPicPr>
          <p:cNvPr id="4" name="Picture 60" descr="Znalezione obrazy dla zapytania Wielton S.A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30" y="5727962"/>
            <a:ext cx="1389521" cy="26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56" y="94033"/>
            <a:ext cx="921201" cy="49779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2" y="130065"/>
            <a:ext cx="1514475" cy="4000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568" y="104666"/>
            <a:ext cx="876300" cy="4095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779" y="-14472"/>
            <a:ext cx="1115089" cy="71480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1293" y="210225"/>
            <a:ext cx="952500" cy="4191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2712" y="159804"/>
            <a:ext cx="1201147" cy="70887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2429" y="209106"/>
            <a:ext cx="1274579" cy="65957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37" y="874069"/>
            <a:ext cx="1153096" cy="386443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2590" y="826886"/>
            <a:ext cx="1038419" cy="38864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7718" y="826886"/>
            <a:ext cx="953287" cy="423683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864386"/>
            <a:ext cx="1466850" cy="447675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3544" y="882596"/>
            <a:ext cx="1048406" cy="390441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157" y="1457703"/>
            <a:ext cx="1377470" cy="475155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3646" y="1463480"/>
            <a:ext cx="958126" cy="487669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43465" y="1556928"/>
            <a:ext cx="1357736" cy="436415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63915" y="1449341"/>
            <a:ext cx="1077028" cy="461583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18025" y="862456"/>
            <a:ext cx="782843" cy="796112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43572" y="1766463"/>
            <a:ext cx="1417926" cy="385891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7793" y="2199864"/>
            <a:ext cx="1327409" cy="618674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7159" y="2249154"/>
            <a:ext cx="1265431" cy="442535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5803" y="2025601"/>
            <a:ext cx="1419996" cy="399999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97290" y="2068518"/>
            <a:ext cx="1084608" cy="552733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58336" y="2038180"/>
            <a:ext cx="1096864" cy="814582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19060" y="2334052"/>
            <a:ext cx="1133475" cy="752475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1807" y="2834763"/>
            <a:ext cx="941424" cy="732880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91450" y="2682490"/>
            <a:ext cx="784391" cy="834997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90902" y="2388486"/>
            <a:ext cx="1004641" cy="838356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72356" y="2641234"/>
            <a:ext cx="1314644" cy="473598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390743" y="2983143"/>
            <a:ext cx="800100" cy="666750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366487" y="3191533"/>
            <a:ext cx="1514475" cy="476250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14366" y="3649893"/>
            <a:ext cx="1257300" cy="561975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76992" y="3814259"/>
            <a:ext cx="1228635" cy="470219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772527" y="3717406"/>
            <a:ext cx="1452009" cy="408378"/>
          </a:xfrm>
          <a:prstGeom prst="rect">
            <a:avLst/>
          </a:prstGeom>
        </p:spPr>
      </p:pic>
      <p:pic>
        <p:nvPicPr>
          <p:cNvPr id="38" name="Obraz 3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563375" y="3378099"/>
            <a:ext cx="961225" cy="518556"/>
          </a:xfrm>
          <a:prstGeom prst="rect">
            <a:avLst/>
          </a:prstGeom>
        </p:spPr>
      </p:pic>
      <p:pic>
        <p:nvPicPr>
          <p:cNvPr id="39" name="Obraz 38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092270" y="3686360"/>
            <a:ext cx="1076325" cy="714375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433584" y="4177744"/>
            <a:ext cx="1507359" cy="587077"/>
          </a:xfrm>
          <a:prstGeom prst="rect">
            <a:avLst/>
          </a:prstGeom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123724" y="4704823"/>
            <a:ext cx="1613239" cy="545796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210760" y="4413110"/>
            <a:ext cx="1251949" cy="585082"/>
          </a:xfrm>
          <a:prstGeom prst="rect">
            <a:avLst/>
          </a:prstGeom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588424" y="5334371"/>
            <a:ext cx="2448139" cy="393591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057677" y="4799990"/>
            <a:ext cx="1530748" cy="472037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774007" y="4401159"/>
            <a:ext cx="1459881" cy="396453"/>
          </a:xfrm>
          <a:prstGeom prst="rect">
            <a:avLst/>
          </a:prstGeom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880295" y="4970073"/>
            <a:ext cx="782577" cy="561093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53853" y="5194474"/>
            <a:ext cx="1269173" cy="349837"/>
          </a:xfrm>
          <a:prstGeom prst="rect">
            <a:avLst/>
          </a:prstGeom>
        </p:spPr>
      </p:pic>
      <p:pic>
        <p:nvPicPr>
          <p:cNvPr id="48" name="Obraz 47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458255" y="5490639"/>
            <a:ext cx="851075" cy="889469"/>
          </a:xfrm>
          <a:prstGeom prst="rect">
            <a:avLst/>
          </a:prstGeom>
        </p:spPr>
      </p:pic>
      <p:pic>
        <p:nvPicPr>
          <p:cNvPr id="49" name="Obraz 48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596600" y="4965793"/>
            <a:ext cx="902409" cy="468968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58081" y="6072233"/>
            <a:ext cx="1264945" cy="399886"/>
          </a:xfrm>
          <a:prstGeom prst="rect">
            <a:avLst/>
          </a:prstGeom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664606" y="6321052"/>
            <a:ext cx="1346268" cy="391824"/>
          </a:xfrm>
          <a:prstGeom prst="rect">
            <a:avLst/>
          </a:prstGeom>
        </p:spPr>
      </p:pic>
      <p:pic>
        <p:nvPicPr>
          <p:cNvPr id="52" name="Obraz 51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609151" y="5803709"/>
            <a:ext cx="1118889" cy="402052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686264" y="6427295"/>
            <a:ext cx="1509124" cy="336697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3984809" y="5509550"/>
            <a:ext cx="1309585" cy="491703"/>
          </a:xfrm>
          <a:prstGeom prst="rect">
            <a:avLst/>
          </a:prstGeom>
        </p:spPr>
      </p:pic>
      <p:pic>
        <p:nvPicPr>
          <p:cNvPr id="55" name="Obraz 5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548563" y="5613178"/>
            <a:ext cx="1061449" cy="385367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812493" y="2923544"/>
            <a:ext cx="878093" cy="464498"/>
          </a:xfrm>
          <a:prstGeom prst="rect">
            <a:avLst/>
          </a:prstGeom>
        </p:spPr>
      </p:pic>
      <p:pic>
        <p:nvPicPr>
          <p:cNvPr id="57" name="Obraz 5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933606" y="6265310"/>
            <a:ext cx="1077630" cy="291251"/>
          </a:xfrm>
          <a:prstGeom prst="rect">
            <a:avLst/>
          </a:prstGeom>
        </p:spPr>
      </p:pic>
      <p:pic>
        <p:nvPicPr>
          <p:cNvPr id="58" name="Obraz 57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656928" y="6052405"/>
            <a:ext cx="652847" cy="719238"/>
          </a:xfrm>
          <a:prstGeom prst="rect">
            <a:avLst/>
          </a:prstGeom>
        </p:spPr>
      </p:pic>
      <p:pic>
        <p:nvPicPr>
          <p:cNvPr id="60" name="Obraz 59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3782279" y="5938890"/>
            <a:ext cx="595849" cy="832753"/>
          </a:xfrm>
          <a:prstGeom prst="rect">
            <a:avLst/>
          </a:prstGeom>
        </p:spPr>
      </p:pic>
      <p:pic>
        <p:nvPicPr>
          <p:cNvPr id="61" name="Obraz 60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6634864" y="4284478"/>
            <a:ext cx="1931079" cy="375298"/>
          </a:xfrm>
          <a:prstGeom prst="rect">
            <a:avLst/>
          </a:prstGeom>
        </p:spPr>
      </p:pic>
      <p:pic>
        <p:nvPicPr>
          <p:cNvPr id="62" name="Obraz 61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6152560" y="1321116"/>
            <a:ext cx="1295302" cy="411449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5045813" y="3725643"/>
            <a:ext cx="920392" cy="5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62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38" y="2960909"/>
            <a:ext cx="2845826" cy="11781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386" y="2419410"/>
            <a:ext cx="906854" cy="2767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5098" y="1812821"/>
            <a:ext cx="1003133" cy="7449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8141" y="2672795"/>
            <a:ext cx="1390090" cy="22348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8232" y="1875074"/>
            <a:ext cx="913505" cy="3429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7240" y="1489754"/>
            <a:ext cx="626813" cy="690557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440008" y="6117809"/>
            <a:ext cx="1996680" cy="58477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 MV</a:t>
            </a:r>
            <a:r>
              <a:rPr lang="pl-PL" sz="1600" dirty="0"/>
              <a:t>  24.4 mld zł</a:t>
            </a:r>
          </a:p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 Udział w GIP  </a:t>
            </a:r>
            <a:r>
              <a:rPr lang="pl-PL" sz="1600" dirty="0"/>
              <a:t>28%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029" y="234"/>
            <a:ext cx="1847776" cy="88282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117808"/>
            <a:ext cx="1507420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02620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38" y="2960909"/>
            <a:ext cx="2845826" cy="11781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270386" y="2419410"/>
            <a:ext cx="906854" cy="2767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985098" y="1812821"/>
            <a:ext cx="1003133" cy="7449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598141" y="2672795"/>
            <a:ext cx="1390090" cy="22348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6988232" y="1875074"/>
            <a:ext cx="913505" cy="3429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8177240" y="1489754"/>
            <a:ext cx="626813" cy="690557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393556" y="6135066"/>
            <a:ext cx="1929267" cy="58477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MV</a:t>
            </a:r>
            <a:r>
              <a:rPr lang="pl-PL" sz="1600" dirty="0"/>
              <a:t>  6,5 mld zł</a:t>
            </a:r>
          </a:p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Udział w GIP  </a:t>
            </a:r>
            <a:r>
              <a:rPr lang="pl-PL" sz="1600" dirty="0"/>
              <a:t>11,5 %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028" y="8623"/>
            <a:ext cx="1721941" cy="874015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3186" y="3519737"/>
            <a:ext cx="695045" cy="32485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2556" y="3175189"/>
            <a:ext cx="759181" cy="48665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5502" y="3130208"/>
            <a:ext cx="952500" cy="4191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59898" y="3728922"/>
            <a:ext cx="1034684" cy="35691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0708" y="3928423"/>
            <a:ext cx="1023562" cy="32900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77240" y="4160312"/>
            <a:ext cx="772629" cy="21027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88316" y="4306818"/>
            <a:ext cx="833356" cy="300215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32426" y="4569701"/>
            <a:ext cx="843564" cy="37704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49023" y="4330722"/>
            <a:ext cx="839208" cy="321179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32849" y="4807671"/>
            <a:ext cx="1024270" cy="278156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60547" y="5036946"/>
            <a:ext cx="902409" cy="468968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53733" y="5317480"/>
            <a:ext cx="864311" cy="310574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25960" y="5560588"/>
            <a:ext cx="878093" cy="46449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34456" y="3160724"/>
            <a:ext cx="1256983" cy="24429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92248" y="3957569"/>
            <a:ext cx="552488" cy="32470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32873" y="6133986"/>
            <a:ext cx="1459684" cy="58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86481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38" y="2960909"/>
            <a:ext cx="2845826" cy="11781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270386" y="2419410"/>
            <a:ext cx="906854" cy="2767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985098" y="1812821"/>
            <a:ext cx="1003133" cy="7449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598141" y="2672795"/>
            <a:ext cx="1390090" cy="22348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6988232" y="1875074"/>
            <a:ext cx="913505" cy="3429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8177240" y="1489754"/>
            <a:ext cx="626813" cy="690557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434818" y="6117809"/>
            <a:ext cx="1929267" cy="58477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MV</a:t>
            </a:r>
            <a:r>
              <a:rPr lang="pl-PL" sz="1600" dirty="0"/>
              <a:t>  1,96 mld zł</a:t>
            </a:r>
          </a:p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Udział w GIP  </a:t>
            </a:r>
            <a:r>
              <a:rPr lang="pl-PL" sz="1600" dirty="0"/>
              <a:t>3,4%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6293186" y="3519737"/>
            <a:ext cx="695045" cy="32485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7142556" y="3175189"/>
            <a:ext cx="759181" cy="48665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8035502" y="3130208"/>
            <a:ext cx="952500" cy="4191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7659898" y="3728922"/>
            <a:ext cx="1034684" cy="35691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6640708" y="3928423"/>
            <a:ext cx="1023562" cy="32900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8177240" y="4160312"/>
            <a:ext cx="772629" cy="21027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6">
            <a:lum bright="70000" contrast="-70000"/>
          </a:blip>
          <a:stretch>
            <a:fillRect/>
          </a:stretch>
        </p:blipFill>
        <p:spPr>
          <a:xfrm>
            <a:off x="7188316" y="4306818"/>
            <a:ext cx="833356" cy="300215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7">
            <a:lum bright="70000" contrast="-70000"/>
          </a:blip>
          <a:stretch>
            <a:fillRect/>
          </a:stretch>
        </p:blipFill>
        <p:spPr>
          <a:xfrm>
            <a:off x="8132426" y="4569701"/>
            <a:ext cx="843564" cy="37704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6149023" y="4330722"/>
            <a:ext cx="839208" cy="321179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9">
            <a:lum bright="70000" contrast="-70000"/>
          </a:blip>
          <a:stretch>
            <a:fillRect/>
          </a:stretch>
        </p:blipFill>
        <p:spPr>
          <a:xfrm>
            <a:off x="6932849" y="4807671"/>
            <a:ext cx="1024270" cy="278156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0">
            <a:lum bright="70000" contrast="-70000"/>
          </a:blip>
          <a:stretch>
            <a:fillRect/>
          </a:stretch>
        </p:blipFill>
        <p:spPr>
          <a:xfrm>
            <a:off x="8060547" y="5036946"/>
            <a:ext cx="902409" cy="468968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21">
            <a:lum bright="70000" contrast="-70000"/>
          </a:blip>
          <a:stretch>
            <a:fillRect/>
          </a:stretch>
        </p:blipFill>
        <p:spPr>
          <a:xfrm>
            <a:off x="7253733" y="5317480"/>
            <a:ext cx="864311" cy="310574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22">
            <a:lum bright="70000" contrast="-70000"/>
          </a:blip>
          <a:stretch>
            <a:fillRect/>
          </a:stretch>
        </p:blipFill>
        <p:spPr>
          <a:xfrm>
            <a:off x="7925960" y="5560588"/>
            <a:ext cx="878093" cy="46449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23">
            <a:lum bright="70000" contrast="-70000"/>
          </a:blip>
          <a:stretch>
            <a:fillRect/>
          </a:stretch>
        </p:blipFill>
        <p:spPr>
          <a:xfrm>
            <a:off x="6034456" y="3160724"/>
            <a:ext cx="1256983" cy="24429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24">
            <a:lum bright="70000" contrast="-70000"/>
          </a:blip>
          <a:stretch>
            <a:fillRect/>
          </a:stretch>
        </p:blipFill>
        <p:spPr>
          <a:xfrm>
            <a:off x="5792248" y="3957569"/>
            <a:ext cx="552488" cy="32470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3028" y="0"/>
            <a:ext cx="1688857" cy="864066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49023" y="5486859"/>
            <a:ext cx="893302" cy="527195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51740" y="4203675"/>
            <a:ext cx="1185131" cy="613284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794677" y="6151229"/>
            <a:ext cx="1107060" cy="374544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216673" y="4959785"/>
            <a:ext cx="1269991" cy="36962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6117809"/>
            <a:ext cx="1515174" cy="5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47533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38" y="2960909"/>
            <a:ext cx="2845826" cy="11781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270386" y="2419410"/>
            <a:ext cx="906854" cy="2767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985098" y="1812821"/>
            <a:ext cx="1003133" cy="7449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598141" y="2672795"/>
            <a:ext cx="1390090" cy="22348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6988232" y="1875074"/>
            <a:ext cx="913505" cy="3429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8177240" y="1489754"/>
            <a:ext cx="626813" cy="69055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6293186" y="3519737"/>
            <a:ext cx="695045" cy="32485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7142556" y="3175189"/>
            <a:ext cx="759181" cy="48665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8035502" y="3130208"/>
            <a:ext cx="952500" cy="4191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7659898" y="3728922"/>
            <a:ext cx="1034684" cy="35691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6640708" y="3928423"/>
            <a:ext cx="1023562" cy="32900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8177240" y="4160312"/>
            <a:ext cx="772629" cy="21027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6">
            <a:lum bright="70000" contrast="-70000"/>
          </a:blip>
          <a:stretch>
            <a:fillRect/>
          </a:stretch>
        </p:blipFill>
        <p:spPr>
          <a:xfrm>
            <a:off x="7188316" y="4306818"/>
            <a:ext cx="833356" cy="300215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7">
            <a:lum bright="70000" contrast="-70000"/>
          </a:blip>
          <a:stretch>
            <a:fillRect/>
          </a:stretch>
        </p:blipFill>
        <p:spPr>
          <a:xfrm>
            <a:off x="8132426" y="4569701"/>
            <a:ext cx="843564" cy="37704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6149023" y="4330722"/>
            <a:ext cx="839208" cy="321179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9">
            <a:lum bright="70000" contrast="-70000"/>
          </a:blip>
          <a:stretch>
            <a:fillRect/>
          </a:stretch>
        </p:blipFill>
        <p:spPr>
          <a:xfrm>
            <a:off x="6932849" y="4807671"/>
            <a:ext cx="1024270" cy="278156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0">
            <a:lum bright="70000" contrast="-70000"/>
          </a:blip>
          <a:stretch>
            <a:fillRect/>
          </a:stretch>
        </p:blipFill>
        <p:spPr>
          <a:xfrm>
            <a:off x="8060547" y="5036946"/>
            <a:ext cx="902409" cy="468968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21">
            <a:lum bright="70000" contrast="-70000"/>
          </a:blip>
          <a:stretch>
            <a:fillRect/>
          </a:stretch>
        </p:blipFill>
        <p:spPr>
          <a:xfrm>
            <a:off x="7253733" y="5317480"/>
            <a:ext cx="864311" cy="310574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22">
            <a:lum bright="70000" contrast="-70000"/>
          </a:blip>
          <a:stretch>
            <a:fillRect/>
          </a:stretch>
        </p:blipFill>
        <p:spPr>
          <a:xfrm>
            <a:off x="7925960" y="5560588"/>
            <a:ext cx="878093" cy="46449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23">
            <a:lum bright="70000" contrast="-70000"/>
          </a:blip>
          <a:stretch>
            <a:fillRect/>
          </a:stretch>
        </p:blipFill>
        <p:spPr>
          <a:xfrm>
            <a:off x="6034456" y="3160724"/>
            <a:ext cx="1256983" cy="24429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24">
            <a:lum bright="70000" contrast="-70000"/>
          </a:blip>
          <a:stretch>
            <a:fillRect/>
          </a:stretch>
        </p:blipFill>
        <p:spPr>
          <a:xfrm>
            <a:off x="5792248" y="3957569"/>
            <a:ext cx="552488" cy="324708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25">
            <a:lum bright="70000" contrast="-70000"/>
          </a:blip>
          <a:stretch>
            <a:fillRect/>
          </a:stretch>
        </p:blipFill>
        <p:spPr>
          <a:xfrm>
            <a:off x="6149023" y="5486859"/>
            <a:ext cx="893302" cy="527195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26">
            <a:lum bright="70000" contrast="-70000"/>
          </a:blip>
          <a:stretch>
            <a:fillRect/>
          </a:stretch>
        </p:blipFill>
        <p:spPr>
          <a:xfrm>
            <a:off x="4551740" y="4203675"/>
            <a:ext cx="1185131" cy="613284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27">
            <a:lum bright="70000" contrast="-70000"/>
          </a:blip>
          <a:stretch>
            <a:fillRect/>
          </a:stretch>
        </p:blipFill>
        <p:spPr>
          <a:xfrm>
            <a:off x="6794677" y="6151229"/>
            <a:ext cx="1107060" cy="374544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28">
            <a:lum bright="70000" contrast="-70000"/>
          </a:blip>
          <a:stretch>
            <a:fillRect/>
          </a:stretch>
        </p:blipFill>
        <p:spPr>
          <a:xfrm>
            <a:off x="5216673" y="4959785"/>
            <a:ext cx="1269991" cy="369624"/>
          </a:xfrm>
          <a:prstGeom prst="rect">
            <a:avLst/>
          </a:prstGeom>
        </p:spPr>
      </p:pic>
      <p:sp>
        <p:nvSpPr>
          <p:cNvPr id="41" name="pole tekstowe 40"/>
          <p:cNvSpPr txBox="1"/>
          <p:nvPr/>
        </p:nvSpPr>
        <p:spPr>
          <a:xfrm>
            <a:off x="1417915" y="6051176"/>
            <a:ext cx="1929267" cy="58477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MV</a:t>
            </a:r>
            <a:r>
              <a:rPr lang="pl-PL" sz="1600" dirty="0"/>
              <a:t>  1,42 mld zł</a:t>
            </a:r>
          </a:p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Udział w GIP  </a:t>
            </a:r>
            <a:r>
              <a:rPr lang="pl-PL" sz="1600" dirty="0"/>
              <a:t>2,4 %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83028" y="0"/>
            <a:ext cx="1654829" cy="883829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94758" y="4318769"/>
            <a:ext cx="741946" cy="276311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360437" y="6212302"/>
            <a:ext cx="754418" cy="384463"/>
          </a:xfrm>
          <a:prstGeom prst="rect">
            <a:avLst/>
          </a:prstGeom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932540" y="4807671"/>
            <a:ext cx="712036" cy="594182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551740" y="5651918"/>
            <a:ext cx="980489" cy="2702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0" y="6051176"/>
            <a:ext cx="1417915" cy="5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27284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38" y="2960909"/>
            <a:ext cx="2845826" cy="11781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270386" y="2419410"/>
            <a:ext cx="906854" cy="2767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985098" y="1812821"/>
            <a:ext cx="1003133" cy="7449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598141" y="2672795"/>
            <a:ext cx="1390090" cy="22348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6988232" y="1875074"/>
            <a:ext cx="913505" cy="3429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8177240" y="1489754"/>
            <a:ext cx="626813" cy="69055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6293186" y="3519737"/>
            <a:ext cx="695045" cy="32485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7142556" y="3175189"/>
            <a:ext cx="759181" cy="48665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8035502" y="3130208"/>
            <a:ext cx="952500" cy="4191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7659898" y="3728922"/>
            <a:ext cx="1034684" cy="35691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6640708" y="3928423"/>
            <a:ext cx="1023562" cy="32900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8177240" y="4160312"/>
            <a:ext cx="772629" cy="21027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6">
            <a:lum bright="70000" contrast="-70000"/>
          </a:blip>
          <a:stretch>
            <a:fillRect/>
          </a:stretch>
        </p:blipFill>
        <p:spPr>
          <a:xfrm>
            <a:off x="7188316" y="4306818"/>
            <a:ext cx="833356" cy="300215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7">
            <a:lum bright="70000" contrast="-70000"/>
          </a:blip>
          <a:stretch>
            <a:fillRect/>
          </a:stretch>
        </p:blipFill>
        <p:spPr>
          <a:xfrm>
            <a:off x="8132426" y="4569701"/>
            <a:ext cx="843564" cy="37704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6149023" y="4330722"/>
            <a:ext cx="839208" cy="321179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9">
            <a:lum bright="70000" contrast="-70000"/>
          </a:blip>
          <a:stretch>
            <a:fillRect/>
          </a:stretch>
        </p:blipFill>
        <p:spPr>
          <a:xfrm>
            <a:off x="6932849" y="4807671"/>
            <a:ext cx="1024270" cy="278156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0">
            <a:lum bright="70000" contrast="-70000"/>
          </a:blip>
          <a:stretch>
            <a:fillRect/>
          </a:stretch>
        </p:blipFill>
        <p:spPr>
          <a:xfrm>
            <a:off x="8060547" y="5036946"/>
            <a:ext cx="902409" cy="468968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21">
            <a:lum bright="70000" contrast="-70000"/>
          </a:blip>
          <a:stretch>
            <a:fillRect/>
          </a:stretch>
        </p:blipFill>
        <p:spPr>
          <a:xfrm>
            <a:off x="7253733" y="5317480"/>
            <a:ext cx="864311" cy="310574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22">
            <a:lum bright="70000" contrast="-70000"/>
          </a:blip>
          <a:stretch>
            <a:fillRect/>
          </a:stretch>
        </p:blipFill>
        <p:spPr>
          <a:xfrm>
            <a:off x="7925960" y="5560588"/>
            <a:ext cx="878093" cy="46449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23">
            <a:lum bright="70000" contrast="-70000"/>
          </a:blip>
          <a:stretch>
            <a:fillRect/>
          </a:stretch>
        </p:blipFill>
        <p:spPr>
          <a:xfrm>
            <a:off x="6034456" y="3160724"/>
            <a:ext cx="1256983" cy="24429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24">
            <a:lum bright="70000" contrast="-70000"/>
          </a:blip>
          <a:stretch>
            <a:fillRect/>
          </a:stretch>
        </p:blipFill>
        <p:spPr>
          <a:xfrm>
            <a:off x="5792248" y="3957569"/>
            <a:ext cx="552488" cy="324708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25">
            <a:lum bright="70000" contrast="-70000"/>
          </a:blip>
          <a:stretch>
            <a:fillRect/>
          </a:stretch>
        </p:blipFill>
        <p:spPr>
          <a:xfrm>
            <a:off x="6149023" y="5486859"/>
            <a:ext cx="893302" cy="527195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26">
            <a:lum bright="70000" contrast="-70000"/>
          </a:blip>
          <a:stretch>
            <a:fillRect/>
          </a:stretch>
        </p:blipFill>
        <p:spPr>
          <a:xfrm>
            <a:off x="4551740" y="4203675"/>
            <a:ext cx="1185131" cy="613284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27">
            <a:lum bright="70000" contrast="-70000"/>
          </a:blip>
          <a:stretch>
            <a:fillRect/>
          </a:stretch>
        </p:blipFill>
        <p:spPr>
          <a:xfrm>
            <a:off x="6794677" y="6151229"/>
            <a:ext cx="1107060" cy="374544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28">
            <a:lum bright="70000" contrast="-70000"/>
          </a:blip>
          <a:stretch>
            <a:fillRect/>
          </a:stretch>
        </p:blipFill>
        <p:spPr>
          <a:xfrm>
            <a:off x="5216673" y="4959785"/>
            <a:ext cx="1269991" cy="369624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29">
            <a:lum bright="70000" contrast="-70000"/>
          </a:blip>
          <a:stretch>
            <a:fillRect/>
          </a:stretch>
        </p:blipFill>
        <p:spPr>
          <a:xfrm>
            <a:off x="3494758" y="4318769"/>
            <a:ext cx="741946" cy="276311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30">
            <a:lum bright="70000" contrast="-70000"/>
          </a:blip>
          <a:stretch>
            <a:fillRect/>
          </a:stretch>
        </p:blipFill>
        <p:spPr>
          <a:xfrm>
            <a:off x="5360437" y="6212302"/>
            <a:ext cx="754418" cy="384463"/>
          </a:xfrm>
          <a:prstGeom prst="rect">
            <a:avLst/>
          </a:prstGeom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31">
            <a:lum bright="70000" contrast="-70000"/>
          </a:blip>
          <a:stretch>
            <a:fillRect/>
          </a:stretch>
        </p:blipFill>
        <p:spPr>
          <a:xfrm>
            <a:off x="3932540" y="4807671"/>
            <a:ext cx="712036" cy="594182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32">
            <a:lum bright="70000" contrast="-70000"/>
          </a:blip>
          <a:stretch>
            <a:fillRect/>
          </a:stretch>
        </p:blipFill>
        <p:spPr>
          <a:xfrm>
            <a:off x="4551740" y="5651918"/>
            <a:ext cx="980489" cy="270264"/>
          </a:xfrm>
          <a:prstGeom prst="rect">
            <a:avLst/>
          </a:prstGeom>
        </p:spPr>
      </p:pic>
      <p:sp>
        <p:nvSpPr>
          <p:cNvPr id="38" name="pole tekstowe 37"/>
          <p:cNvSpPr txBox="1"/>
          <p:nvPr/>
        </p:nvSpPr>
        <p:spPr>
          <a:xfrm>
            <a:off x="1516461" y="6086249"/>
            <a:ext cx="1929267" cy="58477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MV</a:t>
            </a:r>
            <a:r>
              <a:rPr lang="pl-PL" sz="1600" dirty="0"/>
              <a:t>  0,44 mld zł</a:t>
            </a:r>
          </a:p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Udział w GIP  </a:t>
            </a:r>
            <a:r>
              <a:rPr lang="pl-PL" sz="1600" dirty="0"/>
              <a:t> 0,76 %</a:t>
            </a:r>
          </a:p>
        </p:txBody>
      </p:sp>
      <p:pic>
        <p:nvPicPr>
          <p:cNvPr id="43" name="Obraz 4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83028" y="0"/>
            <a:ext cx="1696774" cy="875108"/>
          </a:xfrm>
          <a:prstGeom prst="rect">
            <a:avLst/>
          </a:prstGeom>
        </p:spPr>
      </p:pic>
      <p:pic>
        <p:nvPicPr>
          <p:cNvPr id="49" name="Obraz 4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113420" y="4052168"/>
            <a:ext cx="1153096" cy="386443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481095" y="4754189"/>
            <a:ext cx="953287" cy="423683"/>
          </a:xfrm>
          <a:prstGeom prst="rect">
            <a:avLst/>
          </a:prstGeom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589838" y="5234438"/>
            <a:ext cx="1296212" cy="50484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-2122" y="6079959"/>
            <a:ext cx="1518583" cy="59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77881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38" y="2960909"/>
            <a:ext cx="2845826" cy="11781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270386" y="2419410"/>
            <a:ext cx="906854" cy="2767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985098" y="1812821"/>
            <a:ext cx="1003133" cy="7449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598141" y="2672795"/>
            <a:ext cx="1390090" cy="22348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6988232" y="1875074"/>
            <a:ext cx="913505" cy="3429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8177240" y="1489754"/>
            <a:ext cx="626813" cy="69055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6293186" y="3519737"/>
            <a:ext cx="695045" cy="32485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7142556" y="3175189"/>
            <a:ext cx="759181" cy="48665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8035502" y="3130208"/>
            <a:ext cx="952500" cy="4191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7659898" y="3728922"/>
            <a:ext cx="1034684" cy="35691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6640708" y="3928423"/>
            <a:ext cx="1023562" cy="32900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8177240" y="4160312"/>
            <a:ext cx="772629" cy="21027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6">
            <a:lum bright="70000" contrast="-70000"/>
          </a:blip>
          <a:stretch>
            <a:fillRect/>
          </a:stretch>
        </p:blipFill>
        <p:spPr>
          <a:xfrm>
            <a:off x="7188316" y="4306818"/>
            <a:ext cx="833356" cy="300215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7">
            <a:lum bright="70000" contrast="-70000"/>
          </a:blip>
          <a:stretch>
            <a:fillRect/>
          </a:stretch>
        </p:blipFill>
        <p:spPr>
          <a:xfrm>
            <a:off x="8132426" y="4569701"/>
            <a:ext cx="843564" cy="37704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6149023" y="4330722"/>
            <a:ext cx="839208" cy="321179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9">
            <a:lum bright="70000" contrast="-70000"/>
          </a:blip>
          <a:stretch>
            <a:fillRect/>
          </a:stretch>
        </p:blipFill>
        <p:spPr>
          <a:xfrm>
            <a:off x="6932849" y="4807671"/>
            <a:ext cx="1024270" cy="278156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0">
            <a:lum bright="70000" contrast="-70000"/>
          </a:blip>
          <a:stretch>
            <a:fillRect/>
          </a:stretch>
        </p:blipFill>
        <p:spPr>
          <a:xfrm>
            <a:off x="8060547" y="5036946"/>
            <a:ext cx="902409" cy="468968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21">
            <a:lum bright="70000" contrast="-70000"/>
          </a:blip>
          <a:stretch>
            <a:fillRect/>
          </a:stretch>
        </p:blipFill>
        <p:spPr>
          <a:xfrm>
            <a:off x="7253733" y="5317480"/>
            <a:ext cx="864311" cy="310574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22">
            <a:lum bright="70000" contrast="-70000"/>
          </a:blip>
          <a:stretch>
            <a:fillRect/>
          </a:stretch>
        </p:blipFill>
        <p:spPr>
          <a:xfrm>
            <a:off x="7925960" y="5560588"/>
            <a:ext cx="878093" cy="46449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23">
            <a:lum bright="70000" contrast="-70000"/>
          </a:blip>
          <a:stretch>
            <a:fillRect/>
          </a:stretch>
        </p:blipFill>
        <p:spPr>
          <a:xfrm>
            <a:off x="6034456" y="3160724"/>
            <a:ext cx="1256983" cy="24429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24">
            <a:lum bright="70000" contrast="-70000"/>
          </a:blip>
          <a:stretch>
            <a:fillRect/>
          </a:stretch>
        </p:blipFill>
        <p:spPr>
          <a:xfrm>
            <a:off x="5792248" y="3957569"/>
            <a:ext cx="552488" cy="324708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25">
            <a:lum bright="70000" contrast="-70000"/>
          </a:blip>
          <a:stretch>
            <a:fillRect/>
          </a:stretch>
        </p:blipFill>
        <p:spPr>
          <a:xfrm>
            <a:off x="6149023" y="5486859"/>
            <a:ext cx="893302" cy="527195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26">
            <a:lum bright="70000" contrast="-70000"/>
          </a:blip>
          <a:stretch>
            <a:fillRect/>
          </a:stretch>
        </p:blipFill>
        <p:spPr>
          <a:xfrm>
            <a:off x="4551740" y="4203675"/>
            <a:ext cx="1185131" cy="613284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27">
            <a:lum bright="70000" contrast="-70000"/>
          </a:blip>
          <a:stretch>
            <a:fillRect/>
          </a:stretch>
        </p:blipFill>
        <p:spPr>
          <a:xfrm>
            <a:off x="6794677" y="6151229"/>
            <a:ext cx="1107060" cy="374544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28">
            <a:lum bright="70000" contrast="-70000"/>
          </a:blip>
          <a:stretch>
            <a:fillRect/>
          </a:stretch>
        </p:blipFill>
        <p:spPr>
          <a:xfrm>
            <a:off x="5216673" y="4959785"/>
            <a:ext cx="1269991" cy="369624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29">
            <a:lum bright="70000" contrast="-70000"/>
          </a:blip>
          <a:stretch>
            <a:fillRect/>
          </a:stretch>
        </p:blipFill>
        <p:spPr>
          <a:xfrm>
            <a:off x="3494758" y="4318769"/>
            <a:ext cx="741946" cy="276311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30">
            <a:lum bright="70000" contrast="-70000"/>
          </a:blip>
          <a:stretch>
            <a:fillRect/>
          </a:stretch>
        </p:blipFill>
        <p:spPr>
          <a:xfrm>
            <a:off x="5360437" y="6212302"/>
            <a:ext cx="754418" cy="384463"/>
          </a:xfrm>
          <a:prstGeom prst="rect">
            <a:avLst/>
          </a:prstGeom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31">
            <a:lum bright="70000" contrast="-70000"/>
          </a:blip>
          <a:stretch>
            <a:fillRect/>
          </a:stretch>
        </p:blipFill>
        <p:spPr>
          <a:xfrm>
            <a:off x="3932540" y="4807671"/>
            <a:ext cx="712036" cy="594182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32">
            <a:lum bright="70000" contrast="-70000"/>
          </a:blip>
          <a:stretch>
            <a:fillRect/>
          </a:stretch>
        </p:blipFill>
        <p:spPr>
          <a:xfrm>
            <a:off x="4551740" y="5651918"/>
            <a:ext cx="980489" cy="270264"/>
          </a:xfrm>
          <a:prstGeom prst="rect">
            <a:avLst/>
          </a:prstGeom>
        </p:spPr>
      </p:pic>
      <p:sp>
        <p:nvSpPr>
          <p:cNvPr id="38" name="pole tekstowe 37"/>
          <p:cNvSpPr txBox="1"/>
          <p:nvPr/>
        </p:nvSpPr>
        <p:spPr>
          <a:xfrm>
            <a:off x="1513718" y="6071203"/>
            <a:ext cx="1929267" cy="58477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MV</a:t>
            </a:r>
            <a:r>
              <a:rPr lang="pl-PL" sz="1600" dirty="0"/>
              <a:t>  1,85 mld zł</a:t>
            </a:r>
          </a:p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Udział w GIP  </a:t>
            </a:r>
            <a:r>
              <a:rPr lang="pl-PL" sz="1600" dirty="0"/>
              <a:t> 3,1 %</a:t>
            </a:r>
          </a:p>
        </p:txBody>
      </p:sp>
      <p:pic>
        <p:nvPicPr>
          <p:cNvPr id="49" name="Obraz 48"/>
          <p:cNvPicPr>
            <a:picLocks noChangeAspect="1"/>
          </p:cNvPicPr>
          <p:nvPr/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2113420" y="4052168"/>
            <a:ext cx="1153096" cy="386443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34">
            <a:lum bright="70000" contrast="-70000"/>
          </a:blip>
          <a:stretch>
            <a:fillRect/>
          </a:stretch>
        </p:blipFill>
        <p:spPr>
          <a:xfrm>
            <a:off x="2481095" y="4754189"/>
            <a:ext cx="953287" cy="423683"/>
          </a:xfrm>
          <a:prstGeom prst="rect">
            <a:avLst/>
          </a:prstGeom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35">
            <a:lum bright="70000" contrast="-70000"/>
          </a:blip>
          <a:stretch>
            <a:fillRect/>
          </a:stretch>
        </p:blipFill>
        <p:spPr>
          <a:xfrm>
            <a:off x="2589838" y="5234438"/>
            <a:ext cx="1296212" cy="50484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83028" y="22329"/>
            <a:ext cx="2046107" cy="864066"/>
          </a:xfrm>
          <a:prstGeom prst="rect">
            <a:avLst/>
          </a:prstGeom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421959" y="4673552"/>
            <a:ext cx="734226" cy="314668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458201" y="5145929"/>
            <a:ext cx="882558" cy="308640"/>
          </a:xfrm>
          <a:prstGeom prst="rect">
            <a:avLst/>
          </a:prstGeom>
        </p:spPr>
      </p:pic>
      <p:pic>
        <p:nvPicPr>
          <p:cNvPr id="52" name="Obraz 5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00787" y="4686295"/>
            <a:ext cx="1058717" cy="332930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26646" y="5172752"/>
            <a:ext cx="718915" cy="387836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54224" y="4203675"/>
            <a:ext cx="1096866" cy="338241"/>
          </a:xfrm>
          <a:prstGeom prst="rect">
            <a:avLst/>
          </a:prstGeom>
        </p:spPr>
      </p:pic>
      <p:pic>
        <p:nvPicPr>
          <p:cNvPr id="55" name="Obraz 5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30178" y="3994274"/>
            <a:ext cx="524003" cy="547642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54224" y="3661844"/>
            <a:ext cx="1264945" cy="399886"/>
          </a:xfrm>
          <a:prstGeom prst="rect">
            <a:avLst/>
          </a:prstGeom>
        </p:spPr>
      </p:pic>
      <p:pic>
        <p:nvPicPr>
          <p:cNvPr id="57" name="Obraz 5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43926" y="3335954"/>
            <a:ext cx="399811" cy="55877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-8083" y="6071203"/>
            <a:ext cx="1543750" cy="5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7868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aleant-pharmaceutical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778" y="574992"/>
            <a:ext cx="1390693" cy="8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Znalezione obrazy dla zapytania Power Engineering S.A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9" y="1992266"/>
            <a:ext cx="1002579" cy="4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171" y="3519126"/>
            <a:ext cx="1262366" cy="46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43" y="6074649"/>
            <a:ext cx="3766457" cy="67774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3" y="709669"/>
            <a:ext cx="9144000" cy="3391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7" y="1828315"/>
            <a:ext cx="1903634" cy="55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366" y="5227474"/>
            <a:ext cx="1858129" cy="53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81" y="1011124"/>
            <a:ext cx="1434003" cy="40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35" y="4596334"/>
            <a:ext cx="1279174" cy="32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65" y="2644069"/>
            <a:ext cx="693960" cy="6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5" y="5386814"/>
            <a:ext cx="18192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210" y="6210113"/>
            <a:ext cx="1769126" cy="25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62" y="5824952"/>
            <a:ext cx="1162730" cy="30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14" y="5326762"/>
            <a:ext cx="1530755" cy="43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98" y="3125907"/>
            <a:ext cx="1468532" cy="43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49" y="2540999"/>
            <a:ext cx="1579788" cy="46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256" y="5820291"/>
            <a:ext cx="1084729" cy="49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05" y="3982750"/>
            <a:ext cx="960997" cy="86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548" y="3666294"/>
            <a:ext cx="1189270" cy="72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29" y="4921541"/>
            <a:ext cx="1324402" cy="36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08" y="1915629"/>
            <a:ext cx="1255014" cy="26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40" y="3079367"/>
            <a:ext cx="1281515" cy="30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22" y="2821113"/>
            <a:ext cx="1811743" cy="51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25" y="4923098"/>
            <a:ext cx="1492451" cy="36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35" y="5824951"/>
            <a:ext cx="87071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613" y="5356994"/>
            <a:ext cx="1412246" cy="37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32" descr="Znalezione obrazy dla zapytania Bizea Sp. z o.o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847" y="2608922"/>
            <a:ext cx="1583337" cy="3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Znalezione obrazy dla zapytania Wagony Swidnica S.A.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161" y="4648241"/>
            <a:ext cx="1328808" cy="4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22" y="3077568"/>
            <a:ext cx="1287126" cy="46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37" descr="Znalezione obrazy dla zapytania Korona Candles S.A.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06" y="4442412"/>
            <a:ext cx="1407170" cy="32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Znalezione obrazy dla zapytania FARM FRITES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11" y="5299222"/>
            <a:ext cx="1269564" cy="53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94" y="6208981"/>
            <a:ext cx="756780" cy="40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42" descr="Znalezione obrazy dla zapytania ZME EMIT S.A.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019" y="3429000"/>
            <a:ext cx="734465" cy="73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Znalezione obrazy dla zapytania TRW Braking Systems Polska Sp. z o.o.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67" y="4442412"/>
            <a:ext cx="733218" cy="22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Znalezione obrazy dla zapytania Dobrowolscy Sp. z o.o.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22" y="3429000"/>
            <a:ext cx="720300" cy="7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Znalezione obrazy dla zapytania Pearl Stream S.A.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953" y="4905575"/>
            <a:ext cx="829535" cy="37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Znalezione obrazy dla zapytania P.P.H.U Millano sp. z o.o.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56" y="1412922"/>
            <a:ext cx="1767313" cy="50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69" y="5835298"/>
            <a:ext cx="1039244" cy="51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7" name="Picture 53" descr="Znalezione obrazy dla zapytania COMPAL ELECTRONICS EUROPE Sp. z o.o. (dawniej TOSHIBA Television Central Europe)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31" y="6029108"/>
            <a:ext cx="555376" cy="52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01" y="3429000"/>
            <a:ext cx="932073" cy="70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97" y="1489795"/>
            <a:ext cx="17049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1" name="Picture 57" descr="Znalezione obrazy dla zapytania Termet S.A.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44" y="2414190"/>
            <a:ext cx="1024685" cy="42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Znalezione obrazy dla zapytania Wielton S.A.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70" y="4159266"/>
            <a:ext cx="1649753" cy="3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Znalezione obrazy dla zapytania DGS Poland sp. z o.o.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22" y="933531"/>
            <a:ext cx="1199090" cy="4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Znalezione obrazy dla zapytania Nutricia Zakłady Produkcyjne Sp.z o.o.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34" y="1028405"/>
            <a:ext cx="1730854" cy="28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132" y="1902421"/>
            <a:ext cx="819168" cy="49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1" name="Picture 67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31" y="5090739"/>
            <a:ext cx="1114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6" name="Picture 72" descr="Znalezione obrazy dla zapytania Drumet Liny i Druty Sp. z o.o.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630" y="5758289"/>
            <a:ext cx="1051459" cy="36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" name="Picture 73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21" y="1498778"/>
            <a:ext cx="1092163" cy="4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9" name="Picture 75" descr="Znalezione obrazy dla zapytania Neapco Europe Sp. z o.o.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268" y="4924802"/>
            <a:ext cx="920079" cy="3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11" y="2620267"/>
            <a:ext cx="1293057" cy="46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2" name="Picture 78" descr="Znalezione obrazy dla zapytania DONAKO sp. z o.o.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86" y="1427183"/>
            <a:ext cx="1366857" cy="4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Znalezione obrazy dla zapytania Michell Instruments UK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42" y="1545641"/>
            <a:ext cx="1113623" cy="39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68" y="4180118"/>
            <a:ext cx="2076228" cy="42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8" name="Picture 84" descr="Znalezione obrazy dla zapytania JOHN COTTON EUROPE Sp. z o.o.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4" y="1150263"/>
            <a:ext cx="755229" cy="72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9" name="Picture 85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701" y="1985760"/>
            <a:ext cx="1194808" cy="29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1" name="Picture 87" descr="Znalezione obrazy dla zapytania Oerlemans Foods Siemiatycze Sp. z o.o.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046" y="638066"/>
            <a:ext cx="1122732" cy="85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689" y="1861270"/>
            <a:ext cx="135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4" name="Picture 90" descr="Znalezione obrazy dla zapytania Kontakt-Simon S.A.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5" y="2298382"/>
            <a:ext cx="2014458" cy="22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5" name="Picture 91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783" y="4548570"/>
            <a:ext cx="1571814" cy="3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7" name="Picture 93" descr="Znalezione obrazy dla zapytania PPHU „FUMO-Ostrzeszów” Sp.z o.o.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091" y="5705395"/>
            <a:ext cx="652352" cy="4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9" name="Picture 95" descr="Znalezione obrazy dla zapytania INTEVA PRODUCTS POLAND SP Z O O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70" y="3364561"/>
            <a:ext cx="1637052" cy="38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87" y="3660917"/>
            <a:ext cx="839964" cy="64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2" name="Picture 98" descr="Znalezione obrazy dla zapytania Die Tech sp z o.o.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950" y="3756587"/>
            <a:ext cx="1123950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99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675" y="2166070"/>
            <a:ext cx="1927564" cy="34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5" name="Picture 101" descr="Znalezione obrazy dla zapytania Albea Warsaw Sp. z o.o.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74" y="2881054"/>
            <a:ext cx="1141413" cy="45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/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6" y="5798671"/>
            <a:ext cx="1669734" cy="4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" name="Picture 104" descr="Znalezione obrazy dla zapytania Mauser-Werke GmbH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9" y="6132942"/>
            <a:ext cx="1329874" cy="2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Znalezione obrazy dla zapytania Mauser-Werke GmbH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253" y="2510278"/>
            <a:ext cx="1418923" cy="28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1" name="Picture 107"/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259" y="3384613"/>
            <a:ext cx="992205" cy="60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" name="Picture 109" descr="Znalezione obrazy dla zapytania CYKORIA S.A."/>
          <p:cNvPicPr>
            <a:picLocks noChangeAspect="1" noChangeArrowheads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92" y="1939011"/>
            <a:ext cx="971125" cy="45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" name="Picture 113" descr="Znalezione obrazy dla zapytania MELEX Sp. z o.o."/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269" y="1272872"/>
            <a:ext cx="908137" cy="7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/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46" y="1261295"/>
            <a:ext cx="979285" cy="22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elvion"/>
          <p:cNvPicPr>
            <a:picLocks noChangeAspect="1" noChangeArrowheads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3" y="4805147"/>
            <a:ext cx="1013614" cy="46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66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38" y="2960909"/>
            <a:ext cx="2845826" cy="11781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270386" y="2419410"/>
            <a:ext cx="906854" cy="2767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985098" y="1812821"/>
            <a:ext cx="1003133" cy="7449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598141" y="2672795"/>
            <a:ext cx="1390090" cy="22348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6988232" y="1875074"/>
            <a:ext cx="913505" cy="3429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8177240" y="1489754"/>
            <a:ext cx="626813" cy="69055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6293186" y="3519737"/>
            <a:ext cx="695045" cy="32485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7142556" y="3175189"/>
            <a:ext cx="759181" cy="48665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8035502" y="3130208"/>
            <a:ext cx="952500" cy="4191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7659898" y="3728922"/>
            <a:ext cx="1034684" cy="35691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6640708" y="3928423"/>
            <a:ext cx="1023562" cy="32900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8177240" y="4160312"/>
            <a:ext cx="772629" cy="21027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6">
            <a:lum bright="70000" contrast="-70000"/>
          </a:blip>
          <a:stretch>
            <a:fillRect/>
          </a:stretch>
        </p:blipFill>
        <p:spPr>
          <a:xfrm>
            <a:off x="7188316" y="4306818"/>
            <a:ext cx="833356" cy="300215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7">
            <a:lum bright="70000" contrast="-70000"/>
          </a:blip>
          <a:stretch>
            <a:fillRect/>
          </a:stretch>
        </p:blipFill>
        <p:spPr>
          <a:xfrm>
            <a:off x="8132426" y="4569701"/>
            <a:ext cx="843564" cy="37704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6149023" y="4330722"/>
            <a:ext cx="839208" cy="321179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9">
            <a:lum bright="70000" contrast="-70000"/>
          </a:blip>
          <a:stretch>
            <a:fillRect/>
          </a:stretch>
        </p:blipFill>
        <p:spPr>
          <a:xfrm>
            <a:off x="6932849" y="4807671"/>
            <a:ext cx="1024270" cy="278156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0">
            <a:lum bright="70000" contrast="-70000"/>
          </a:blip>
          <a:stretch>
            <a:fillRect/>
          </a:stretch>
        </p:blipFill>
        <p:spPr>
          <a:xfrm>
            <a:off x="8060547" y="5036946"/>
            <a:ext cx="902409" cy="468968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21">
            <a:lum bright="70000" contrast="-70000"/>
          </a:blip>
          <a:stretch>
            <a:fillRect/>
          </a:stretch>
        </p:blipFill>
        <p:spPr>
          <a:xfrm>
            <a:off x="7253733" y="5317480"/>
            <a:ext cx="864311" cy="310574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22">
            <a:lum bright="70000" contrast="-70000"/>
          </a:blip>
          <a:stretch>
            <a:fillRect/>
          </a:stretch>
        </p:blipFill>
        <p:spPr>
          <a:xfrm>
            <a:off x="7925960" y="5560588"/>
            <a:ext cx="878093" cy="46449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23">
            <a:lum bright="70000" contrast="-70000"/>
          </a:blip>
          <a:stretch>
            <a:fillRect/>
          </a:stretch>
        </p:blipFill>
        <p:spPr>
          <a:xfrm>
            <a:off x="6034456" y="3160724"/>
            <a:ext cx="1256983" cy="24429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24">
            <a:lum bright="70000" contrast="-70000"/>
          </a:blip>
          <a:stretch>
            <a:fillRect/>
          </a:stretch>
        </p:blipFill>
        <p:spPr>
          <a:xfrm>
            <a:off x="5792248" y="3957569"/>
            <a:ext cx="552488" cy="324708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25">
            <a:lum bright="70000" contrast="-70000"/>
          </a:blip>
          <a:stretch>
            <a:fillRect/>
          </a:stretch>
        </p:blipFill>
        <p:spPr>
          <a:xfrm>
            <a:off x="6149023" y="5486859"/>
            <a:ext cx="893302" cy="527195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26">
            <a:lum bright="70000" contrast="-70000"/>
          </a:blip>
          <a:stretch>
            <a:fillRect/>
          </a:stretch>
        </p:blipFill>
        <p:spPr>
          <a:xfrm>
            <a:off x="4551740" y="4203675"/>
            <a:ext cx="1185131" cy="613284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27">
            <a:lum bright="70000" contrast="-70000"/>
          </a:blip>
          <a:stretch>
            <a:fillRect/>
          </a:stretch>
        </p:blipFill>
        <p:spPr>
          <a:xfrm>
            <a:off x="6794677" y="6151229"/>
            <a:ext cx="1107060" cy="374544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28">
            <a:lum bright="70000" contrast="-70000"/>
          </a:blip>
          <a:stretch>
            <a:fillRect/>
          </a:stretch>
        </p:blipFill>
        <p:spPr>
          <a:xfrm>
            <a:off x="5216673" y="4959785"/>
            <a:ext cx="1269991" cy="369624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29">
            <a:lum bright="70000" contrast="-70000"/>
          </a:blip>
          <a:stretch>
            <a:fillRect/>
          </a:stretch>
        </p:blipFill>
        <p:spPr>
          <a:xfrm>
            <a:off x="3494758" y="4318769"/>
            <a:ext cx="741946" cy="276311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30">
            <a:lum bright="70000" contrast="-70000"/>
          </a:blip>
          <a:stretch>
            <a:fillRect/>
          </a:stretch>
        </p:blipFill>
        <p:spPr>
          <a:xfrm>
            <a:off x="5360437" y="6212302"/>
            <a:ext cx="754418" cy="384463"/>
          </a:xfrm>
          <a:prstGeom prst="rect">
            <a:avLst/>
          </a:prstGeom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31">
            <a:lum bright="70000" contrast="-70000"/>
          </a:blip>
          <a:stretch>
            <a:fillRect/>
          </a:stretch>
        </p:blipFill>
        <p:spPr>
          <a:xfrm>
            <a:off x="3932540" y="4807671"/>
            <a:ext cx="712036" cy="594182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32">
            <a:lum bright="70000" contrast="-70000"/>
          </a:blip>
          <a:stretch>
            <a:fillRect/>
          </a:stretch>
        </p:blipFill>
        <p:spPr>
          <a:xfrm>
            <a:off x="4551740" y="5651918"/>
            <a:ext cx="980489" cy="270264"/>
          </a:xfrm>
          <a:prstGeom prst="rect">
            <a:avLst/>
          </a:prstGeom>
        </p:spPr>
      </p:pic>
      <p:sp>
        <p:nvSpPr>
          <p:cNvPr id="38" name="pole tekstowe 37"/>
          <p:cNvSpPr txBox="1"/>
          <p:nvPr/>
        </p:nvSpPr>
        <p:spPr>
          <a:xfrm>
            <a:off x="1191551" y="6093927"/>
            <a:ext cx="1929267" cy="58477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MV</a:t>
            </a:r>
            <a:r>
              <a:rPr lang="pl-PL" sz="1600" dirty="0"/>
              <a:t>  9,22 mld zł</a:t>
            </a:r>
          </a:p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Udział w GIP  </a:t>
            </a:r>
            <a:r>
              <a:rPr lang="pl-PL" sz="1600" dirty="0"/>
              <a:t> 15,7 %</a:t>
            </a:r>
          </a:p>
        </p:txBody>
      </p:sp>
      <p:pic>
        <p:nvPicPr>
          <p:cNvPr id="49" name="Obraz 48"/>
          <p:cNvPicPr>
            <a:picLocks noChangeAspect="1"/>
          </p:cNvPicPr>
          <p:nvPr/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2113420" y="4052168"/>
            <a:ext cx="1153096" cy="386443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34">
            <a:lum bright="70000" contrast="-70000"/>
          </a:blip>
          <a:stretch>
            <a:fillRect/>
          </a:stretch>
        </p:blipFill>
        <p:spPr>
          <a:xfrm>
            <a:off x="2481095" y="4754189"/>
            <a:ext cx="953287" cy="423683"/>
          </a:xfrm>
          <a:prstGeom prst="rect">
            <a:avLst/>
          </a:prstGeom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35">
            <a:lum bright="70000" contrast="-70000"/>
          </a:blip>
          <a:stretch>
            <a:fillRect/>
          </a:stretch>
        </p:blipFill>
        <p:spPr>
          <a:xfrm>
            <a:off x="2589838" y="5234438"/>
            <a:ext cx="1296212" cy="504841"/>
          </a:xfrm>
          <a:prstGeom prst="rect">
            <a:avLst/>
          </a:prstGeom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36">
            <a:lum bright="70000" contrast="-70000"/>
          </a:blip>
          <a:stretch>
            <a:fillRect/>
          </a:stretch>
        </p:blipFill>
        <p:spPr>
          <a:xfrm>
            <a:off x="1421959" y="4673552"/>
            <a:ext cx="734226" cy="314668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37">
            <a:lum bright="70000" contrast="-70000"/>
          </a:blip>
          <a:stretch>
            <a:fillRect/>
          </a:stretch>
        </p:blipFill>
        <p:spPr>
          <a:xfrm>
            <a:off x="1458201" y="5145929"/>
            <a:ext cx="882558" cy="308640"/>
          </a:xfrm>
          <a:prstGeom prst="rect">
            <a:avLst/>
          </a:prstGeom>
        </p:spPr>
      </p:pic>
      <p:pic>
        <p:nvPicPr>
          <p:cNvPr id="52" name="Obraz 51"/>
          <p:cNvPicPr>
            <a:picLocks noChangeAspect="1"/>
          </p:cNvPicPr>
          <p:nvPr/>
        </p:nvPicPr>
        <p:blipFill>
          <a:blip r:embed="rId38">
            <a:lum bright="70000" contrast="-70000"/>
          </a:blip>
          <a:stretch>
            <a:fillRect/>
          </a:stretch>
        </p:blipFill>
        <p:spPr>
          <a:xfrm>
            <a:off x="200787" y="4686295"/>
            <a:ext cx="1058717" cy="332930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39">
            <a:lum bright="70000" contrast="-70000"/>
          </a:blip>
          <a:stretch>
            <a:fillRect/>
          </a:stretch>
        </p:blipFill>
        <p:spPr>
          <a:xfrm>
            <a:off x="526646" y="5172752"/>
            <a:ext cx="718915" cy="387836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/>
        </p:nvPicPr>
        <p:blipFill>
          <a:blip r:embed="rId40">
            <a:lum bright="70000" contrast="-70000"/>
          </a:blip>
          <a:stretch>
            <a:fillRect/>
          </a:stretch>
        </p:blipFill>
        <p:spPr>
          <a:xfrm>
            <a:off x="854224" y="4203675"/>
            <a:ext cx="1096866" cy="338241"/>
          </a:xfrm>
          <a:prstGeom prst="rect">
            <a:avLst/>
          </a:prstGeom>
        </p:spPr>
      </p:pic>
      <p:pic>
        <p:nvPicPr>
          <p:cNvPr id="55" name="Obraz 54"/>
          <p:cNvPicPr>
            <a:picLocks noChangeAspect="1"/>
          </p:cNvPicPr>
          <p:nvPr/>
        </p:nvPicPr>
        <p:blipFill>
          <a:blip r:embed="rId41">
            <a:lum bright="70000" contrast="-70000"/>
          </a:blip>
          <a:stretch>
            <a:fillRect/>
          </a:stretch>
        </p:blipFill>
        <p:spPr>
          <a:xfrm>
            <a:off x="230178" y="3994274"/>
            <a:ext cx="524003" cy="547642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/>
        </p:nvPicPr>
        <p:blipFill>
          <a:blip r:embed="rId42">
            <a:lum bright="70000" contrast="-70000"/>
          </a:blip>
          <a:stretch>
            <a:fillRect/>
          </a:stretch>
        </p:blipFill>
        <p:spPr>
          <a:xfrm>
            <a:off x="854224" y="3661844"/>
            <a:ext cx="1264945" cy="399886"/>
          </a:xfrm>
          <a:prstGeom prst="rect">
            <a:avLst/>
          </a:prstGeom>
        </p:spPr>
      </p:pic>
      <p:pic>
        <p:nvPicPr>
          <p:cNvPr id="57" name="Obraz 56"/>
          <p:cNvPicPr>
            <a:picLocks noChangeAspect="1"/>
          </p:cNvPicPr>
          <p:nvPr/>
        </p:nvPicPr>
        <p:blipFill>
          <a:blip r:embed="rId43">
            <a:lum bright="70000" contrast="-70000"/>
          </a:blip>
          <a:stretch>
            <a:fillRect/>
          </a:stretch>
        </p:blipFill>
        <p:spPr>
          <a:xfrm>
            <a:off x="243926" y="3335954"/>
            <a:ext cx="399811" cy="55877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83028" y="-3688"/>
            <a:ext cx="1740641" cy="876673"/>
          </a:xfrm>
          <a:prstGeom prst="rect">
            <a:avLst/>
          </a:prstGeom>
        </p:spPr>
      </p:pic>
      <p:pic>
        <p:nvPicPr>
          <p:cNvPr id="58" name="Obraz 5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264070" y="3206704"/>
            <a:ext cx="783945" cy="423623"/>
          </a:xfrm>
          <a:prstGeom prst="rect">
            <a:avLst/>
          </a:prstGeom>
        </p:spPr>
      </p:pic>
      <p:pic>
        <p:nvPicPr>
          <p:cNvPr id="59" name="Obraz 58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13792" y="3064331"/>
            <a:ext cx="1283395" cy="339010"/>
          </a:xfrm>
          <a:prstGeom prst="rect">
            <a:avLst/>
          </a:prstGeom>
        </p:spPr>
      </p:pic>
      <p:pic>
        <p:nvPicPr>
          <p:cNvPr id="60" name="Obraz 59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3264" y="2780159"/>
            <a:ext cx="1172212" cy="330201"/>
          </a:xfrm>
          <a:prstGeom prst="rect">
            <a:avLst/>
          </a:prstGeom>
        </p:spPr>
      </p:pic>
      <p:pic>
        <p:nvPicPr>
          <p:cNvPr id="61" name="Obraz 60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636029" y="2675252"/>
            <a:ext cx="826122" cy="385036"/>
          </a:xfrm>
          <a:prstGeom prst="rect">
            <a:avLst/>
          </a:prstGeom>
        </p:spPr>
      </p:pic>
      <p:pic>
        <p:nvPicPr>
          <p:cNvPr id="62" name="Obraz 61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600662" y="2702910"/>
            <a:ext cx="723496" cy="480304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47424" y="2295043"/>
            <a:ext cx="672174" cy="523274"/>
          </a:xfrm>
          <a:prstGeom prst="rect">
            <a:avLst/>
          </a:prstGeom>
        </p:spPr>
      </p:pic>
      <p:pic>
        <p:nvPicPr>
          <p:cNvPr id="64" name="Obraz 63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40388" y="2022243"/>
            <a:ext cx="519354" cy="552861"/>
          </a:xfrm>
          <a:prstGeom prst="rect">
            <a:avLst/>
          </a:prstGeom>
        </p:spPr>
      </p:pic>
      <p:pic>
        <p:nvPicPr>
          <p:cNvPr id="65" name="Obraz 64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75353" y="1756900"/>
            <a:ext cx="940415" cy="439491"/>
          </a:xfrm>
          <a:prstGeom prst="rect">
            <a:avLst/>
          </a:prstGeom>
        </p:spPr>
      </p:pic>
      <p:pic>
        <p:nvPicPr>
          <p:cNvPr id="66" name="Obraz 65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674501" y="2191532"/>
            <a:ext cx="503913" cy="361296"/>
          </a:xfrm>
          <a:prstGeom prst="rect">
            <a:avLst/>
          </a:prstGeom>
        </p:spPr>
      </p:pic>
      <p:pic>
        <p:nvPicPr>
          <p:cNvPr id="67" name="Obraz 66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10474" y="1486771"/>
            <a:ext cx="1145002" cy="255459"/>
          </a:xfrm>
          <a:prstGeom prst="rect">
            <a:avLst/>
          </a:prstGeom>
        </p:spPr>
      </p:pic>
      <p:pic>
        <p:nvPicPr>
          <p:cNvPr id="68" name="Obraz 67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2264070" y="2393743"/>
            <a:ext cx="902105" cy="28655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39" y="6090213"/>
            <a:ext cx="1191412" cy="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65320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38" y="2960909"/>
            <a:ext cx="2845826" cy="11781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270386" y="2419410"/>
            <a:ext cx="906854" cy="2767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985098" y="1812821"/>
            <a:ext cx="1003133" cy="7449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598141" y="2672795"/>
            <a:ext cx="1390090" cy="22348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6988232" y="1875074"/>
            <a:ext cx="913505" cy="3429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8177240" y="1489754"/>
            <a:ext cx="626813" cy="69055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6293186" y="3519737"/>
            <a:ext cx="695045" cy="32485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7142556" y="3175189"/>
            <a:ext cx="759181" cy="48665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8035502" y="3130208"/>
            <a:ext cx="952500" cy="4191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7659898" y="3728922"/>
            <a:ext cx="1034684" cy="35691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6640708" y="3928423"/>
            <a:ext cx="1023562" cy="32900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8177240" y="4160312"/>
            <a:ext cx="772629" cy="21027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6">
            <a:lum bright="70000" contrast="-70000"/>
          </a:blip>
          <a:stretch>
            <a:fillRect/>
          </a:stretch>
        </p:blipFill>
        <p:spPr>
          <a:xfrm>
            <a:off x="7188316" y="4306818"/>
            <a:ext cx="833356" cy="300215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7">
            <a:lum bright="70000" contrast="-70000"/>
          </a:blip>
          <a:stretch>
            <a:fillRect/>
          </a:stretch>
        </p:blipFill>
        <p:spPr>
          <a:xfrm>
            <a:off x="8132426" y="4569701"/>
            <a:ext cx="843564" cy="37704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6149023" y="4330722"/>
            <a:ext cx="839208" cy="321179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9">
            <a:lum bright="70000" contrast="-70000"/>
          </a:blip>
          <a:stretch>
            <a:fillRect/>
          </a:stretch>
        </p:blipFill>
        <p:spPr>
          <a:xfrm>
            <a:off x="6932849" y="4807671"/>
            <a:ext cx="1024270" cy="278156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0">
            <a:lum bright="70000" contrast="-70000"/>
          </a:blip>
          <a:stretch>
            <a:fillRect/>
          </a:stretch>
        </p:blipFill>
        <p:spPr>
          <a:xfrm>
            <a:off x="8060547" y="5036946"/>
            <a:ext cx="902409" cy="468968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21">
            <a:lum bright="70000" contrast="-70000"/>
          </a:blip>
          <a:stretch>
            <a:fillRect/>
          </a:stretch>
        </p:blipFill>
        <p:spPr>
          <a:xfrm>
            <a:off x="7253733" y="5317480"/>
            <a:ext cx="864311" cy="310574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22">
            <a:lum bright="70000" contrast="-70000"/>
          </a:blip>
          <a:stretch>
            <a:fillRect/>
          </a:stretch>
        </p:blipFill>
        <p:spPr>
          <a:xfrm>
            <a:off x="7925960" y="5560588"/>
            <a:ext cx="878093" cy="46449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23">
            <a:lum bright="70000" contrast="-70000"/>
          </a:blip>
          <a:stretch>
            <a:fillRect/>
          </a:stretch>
        </p:blipFill>
        <p:spPr>
          <a:xfrm>
            <a:off x="6034456" y="3160724"/>
            <a:ext cx="1256983" cy="24429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24">
            <a:lum bright="70000" contrast="-70000"/>
          </a:blip>
          <a:stretch>
            <a:fillRect/>
          </a:stretch>
        </p:blipFill>
        <p:spPr>
          <a:xfrm>
            <a:off x="5792248" y="3957569"/>
            <a:ext cx="552488" cy="324708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25">
            <a:lum bright="70000" contrast="-70000"/>
          </a:blip>
          <a:stretch>
            <a:fillRect/>
          </a:stretch>
        </p:blipFill>
        <p:spPr>
          <a:xfrm>
            <a:off x="6149023" y="5486859"/>
            <a:ext cx="893302" cy="527195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26">
            <a:lum bright="70000" contrast="-70000"/>
          </a:blip>
          <a:stretch>
            <a:fillRect/>
          </a:stretch>
        </p:blipFill>
        <p:spPr>
          <a:xfrm>
            <a:off x="4551740" y="4203675"/>
            <a:ext cx="1185131" cy="613284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27">
            <a:lum bright="70000" contrast="-70000"/>
          </a:blip>
          <a:stretch>
            <a:fillRect/>
          </a:stretch>
        </p:blipFill>
        <p:spPr>
          <a:xfrm>
            <a:off x="6794677" y="6151229"/>
            <a:ext cx="1107060" cy="374544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28">
            <a:lum bright="70000" contrast="-70000"/>
          </a:blip>
          <a:stretch>
            <a:fillRect/>
          </a:stretch>
        </p:blipFill>
        <p:spPr>
          <a:xfrm>
            <a:off x="5216673" y="4959785"/>
            <a:ext cx="1269991" cy="369624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29">
            <a:lum bright="70000" contrast="-70000"/>
          </a:blip>
          <a:stretch>
            <a:fillRect/>
          </a:stretch>
        </p:blipFill>
        <p:spPr>
          <a:xfrm>
            <a:off x="3494758" y="4318769"/>
            <a:ext cx="741946" cy="276311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30">
            <a:lum bright="70000" contrast="-70000"/>
          </a:blip>
          <a:stretch>
            <a:fillRect/>
          </a:stretch>
        </p:blipFill>
        <p:spPr>
          <a:xfrm>
            <a:off x="5360437" y="6212302"/>
            <a:ext cx="754418" cy="384463"/>
          </a:xfrm>
          <a:prstGeom prst="rect">
            <a:avLst/>
          </a:prstGeom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31">
            <a:lum bright="70000" contrast="-70000"/>
          </a:blip>
          <a:stretch>
            <a:fillRect/>
          </a:stretch>
        </p:blipFill>
        <p:spPr>
          <a:xfrm>
            <a:off x="3932540" y="4807671"/>
            <a:ext cx="712036" cy="594182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32">
            <a:lum bright="70000" contrast="-70000"/>
          </a:blip>
          <a:stretch>
            <a:fillRect/>
          </a:stretch>
        </p:blipFill>
        <p:spPr>
          <a:xfrm>
            <a:off x="4551740" y="5651918"/>
            <a:ext cx="980489" cy="270264"/>
          </a:xfrm>
          <a:prstGeom prst="rect">
            <a:avLst/>
          </a:prstGeom>
        </p:spPr>
      </p:pic>
      <p:sp>
        <p:nvSpPr>
          <p:cNvPr id="38" name="pole tekstowe 37"/>
          <p:cNvSpPr txBox="1"/>
          <p:nvPr/>
        </p:nvSpPr>
        <p:spPr>
          <a:xfrm>
            <a:off x="1117687" y="6045384"/>
            <a:ext cx="1929267" cy="58477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MV</a:t>
            </a:r>
            <a:r>
              <a:rPr lang="pl-PL" sz="1600" dirty="0"/>
              <a:t>  0,56 mld zł</a:t>
            </a:r>
          </a:p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Udział w GIP  </a:t>
            </a:r>
            <a:r>
              <a:rPr lang="pl-PL" sz="1600" dirty="0"/>
              <a:t> 0,96 %</a:t>
            </a:r>
          </a:p>
        </p:txBody>
      </p:sp>
      <p:pic>
        <p:nvPicPr>
          <p:cNvPr id="49" name="Obraz 48"/>
          <p:cNvPicPr>
            <a:picLocks noChangeAspect="1"/>
          </p:cNvPicPr>
          <p:nvPr/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2113420" y="4052168"/>
            <a:ext cx="1153096" cy="386443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34">
            <a:lum bright="70000" contrast="-70000"/>
          </a:blip>
          <a:stretch>
            <a:fillRect/>
          </a:stretch>
        </p:blipFill>
        <p:spPr>
          <a:xfrm>
            <a:off x="2481095" y="4754189"/>
            <a:ext cx="953287" cy="423683"/>
          </a:xfrm>
          <a:prstGeom prst="rect">
            <a:avLst/>
          </a:prstGeom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35">
            <a:lum bright="70000" contrast="-70000"/>
          </a:blip>
          <a:stretch>
            <a:fillRect/>
          </a:stretch>
        </p:blipFill>
        <p:spPr>
          <a:xfrm>
            <a:off x="2589838" y="5234438"/>
            <a:ext cx="1296212" cy="504841"/>
          </a:xfrm>
          <a:prstGeom prst="rect">
            <a:avLst/>
          </a:prstGeom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36">
            <a:lum bright="70000" contrast="-70000"/>
          </a:blip>
          <a:stretch>
            <a:fillRect/>
          </a:stretch>
        </p:blipFill>
        <p:spPr>
          <a:xfrm>
            <a:off x="1421959" y="4673552"/>
            <a:ext cx="734226" cy="314668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37">
            <a:lum bright="70000" contrast="-70000"/>
          </a:blip>
          <a:stretch>
            <a:fillRect/>
          </a:stretch>
        </p:blipFill>
        <p:spPr>
          <a:xfrm>
            <a:off x="1458201" y="5145929"/>
            <a:ext cx="882558" cy="308640"/>
          </a:xfrm>
          <a:prstGeom prst="rect">
            <a:avLst/>
          </a:prstGeom>
        </p:spPr>
      </p:pic>
      <p:pic>
        <p:nvPicPr>
          <p:cNvPr id="52" name="Obraz 51"/>
          <p:cNvPicPr>
            <a:picLocks noChangeAspect="1"/>
          </p:cNvPicPr>
          <p:nvPr/>
        </p:nvPicPr>
        <p:blipFill>
          <a:blip r:embed="rId38">
            <a:lum bright="70000" contrast="-70000"/>
          </a:blip>
          <a:stretch>
            <a:fillRect/>
          </a:stretch>
        </p:blipFill>
        <p:spPr>
          <a:xfrm>
            <a:off x="200787" y="4686295"/>
            <a:ext cx="1058717" cy="332930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39">
            <a:lum bright="70000" contrast="-70000"/>
          </a:blip>
          <a:stretch>
            <a:fillRect/>
          </a:stretch>
        </p:blipFill>
        <p:spPr>
          <a:xfrm>
            <a:off x="526646" y="5172752"/>
            <a:ext cx="718915" cy="387836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/>
        </p:nvPicPr>
        <p:blipFill>
          <a:blip r:embed="rId40">
            <a:lum bright="70000" contrast="-70000"/>
          </a:blip>
          <a:stretch>
            <a:fillRect/>
          </a:stretch>
        </p:blipFill>
        <p:spPr>
          <a:xfrm>
            <a:off x="854224" y="4203675"/>
            <a:ext cx="1096866" cy="338241"/>
          </a:xfrm>
          <a:prstGeom prst="rect">
            <a:avLst/>
          </a:prstGeom>
        </p:spPr>
      </p:pic>
      <p:pic>
        <p:nvPicPr>
          <p:cNvPr id="55" name="Obraz 54"/>
          <p:cNvPicPr>
            <a:picLocks noChangeAspect="1"/>
          </p:cNvPicPr>
          <p:nvPr/>
        </p:nvPicPr>
        <p:blipFill>
          <a:blip r:embed="rId41">
            <a:lum bright="70000" contrast="-70000"/>
          </a:blip>
          <a:stretch>
            <a:fillRect/>
          </a:stretch>
        </p:blipFill>
        <p:spPr>
          <a:xfrm>
            <a:off x="230178" y="3994274"/>
            <a:ext cx="524003" cy="547642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/>
        </p:nvPicPr>
        <p:blipFill>
          <a:blip r:embed="rId42">
            <a:lum bright="70000" contrast="-70000"/>
          </a:blip>
          <a:stretch>
            <a:fillRect/>
          </a:stretch>
        </p:blipFill>
        <p:spPr>
          <a:xfrm>
            <a:off x="854224" y="3661844"/>
            <a:ext cx="1264945" cy="399886"/>
          </a:xfrm>
          <a:prstGeom prst="rect">
            <a:avLst/>
          </a:prstGeom>
        </p:spPr>
      </p:pic>
      <p:pic>
        <p:nvPicPr>
          <p:cNvPr id="57" name="Obraz 56"/>
          <p:cNvPicPr>
            <a:picLocks noChangeAspect="1"/>
          </p:cNvPicPr>
          <p:nvPr/>
        </p:nvPicPr>
        <p:blipFill>
          <a:blip r:embed="rId43">
            <a:lum bright="70000" contrast="-70000"/>
          </a:blip>
          <a:stretch>
            <a:fillRect/>
          </a:stretch>
        </p:blipFill>
        <p:spPr>
          <a:xfrm>
            <a:off x="243926" y="3335954"/>
            <a:ext cx="399811" cy="558772"/>
          </a:xfrm>
          <a:prstGeom prst="rect">
            <a:avLst/>
          </a:prstGeom>
        </p:spPr>
      </p:pic>
      <p:pic>
        <p:nvPicPr>
          <p:cNvPr id="58" name="Obraz 57"/>
          <p:cNvPicPr>
            <a:picLocks noChangeAspect="1"/>
          </p:cNvPicPr>
          <p:nvPr/>
        </p:nvPicPr>
        <p:blipFill>
          <a:blip r:embed="rId44">
            <a:lum bright="70000" contrast="-70000"/>
          </a:blip>
          <a:stretch>
            <a:fillRect/>
          </a:stretch>
        </p:blipFill>
        <p:spPr>
          <a:xfrm>
            <a:off x="2264070" y="3206704"/>
            <a:ext cx="783945" cy="423623"/>
          </a:xfrm>
          <a:prstGeom prst="rect">
            <a:avLst/>
          </a:prstGeom>
        </p:spPr>
      </p:pic>
      <p:pic>
        <p:nvPicPr>
          <p:cNvPr id="59" name="Obraz 58"/>
          <p:cNvPicPr>
            <a:picLocks noChangeAspect="1"/>
          </p:cNvPicPr>
          <p:nvPr/>
        </p:nvPicPr>
        <p:blipFill>
          <a:blip r:embed="rId45">
            <a:lum bright="70000" contrast="-70000"/>
          </a:blip>
          <a:stretch>
            <a:fillRect/>
          </a:stretch>
        </p:blipFill>
        <p:spPr>
          <a:xfrm>
            <a:off x="913792" y="3064331"/>
            <a:ext cx="1283395" cy="339010"/>
          </a:xfrm>
          <a:prstGeom prst="rect">
            <a:avLst/>
          </a:prstGeom>
        </p:spPr>
      </p:pic>
      <p:pic>
        <p:nvPicPr>
          <p:cNvPr id="60" name="Obraz 59"/>
          <p:cNvPicPr>
            <a:picLocks noChangeAspect="1"/>
          </p:cNvPicPr>
          <p:nvPr/>
        </p:nvPicPr>
        <p:blipFill>
          <a:blip r:embed="rId46">
            <a:lum bright="70000" contrast="-70000"/>
          </a:blip>
          <a:stretch>
            <a:fillRect/>
          </a:stretch>
        </p:blipFill>
        <p:spPr>
          <a:xfrm>
            <a:off x="83264" y="2780159"/>
            <a:ext cx="1172212" cy="330201"/>
          </a:xfrm>
          <a:prstGeom prst="rect">
            <a:avLst/>
          </a:prstGeom>
        </p:spPr>
      </p:pic>
      <p:pic>
        <p:nvPicPr>
          <p:cNvPr id="61" name="Obraz 60"/>
          <p:cNvPicPr>
            <a:picLocks noChangeAspect="1"/>
          </p:cNvPicPr>
          <p:nvPr/>
        </p:nvPicPr>
        <p:blipFill>
          <a:blip r:embed="rId47">
            <a:lum bright="70000" contrast="-70000"/>
          </a:blip>
          <a:stretch>
            <a:fillRect/>
          </a:stretch>
        </p:blipFill>
        <p:spPr>
          <a:xfrm>
            <a:off x="1636029" y="2675252"/>
            <a:ext cx="826122" cy="385036"/>
          </a:xfrm>
          <a:prstGeom prst="rect">
            <a:avLst/>
          </a:prstGeom>
        </p:spPr>
      </p:pic>
      <p:pic>
        <p:nvPicPr>
          <p:cNvPr id="62" name="Obraz 61"/>
          <p:cNvPicPr>
            <a:picLocks noChangeAspect="1"/>
          </p:cNvPicPr>
          <p:nvPr/>
        </p:nvPicPr>
        <p:blipFill>
          <a:blip r:embed="rId48">
            <a:lum bright="70000" contrast="-70000"/>
          </a:blip>
          <a:stretch>
            <a:fillRect/>
          </a:stretch>
        </p:blipFill>
        <p:spPr>
          <a:xfrm>
            <a:off x="2600662" y="2702910"/>
            <a:ext cx="723496" cy="480304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49">
            <a:lum bright="70000" contrast="-70000"/>
          </a:blip>
          <a:stretch>
            <a:fillRect/>
          </a:stretch>
        </p:blipFill>
        <p:spPr>
          <a:xfrm>
            <a:off x="947424" y="2295043"/>
            <a:ext cx="672174" cy="523274"/>
          </a:xfrm>
          <a:prstGeom prst="rect">
            <a:avLst/>
          </a:prstGeom>
        </p:spPr>
      </p:pic>
      <p:pic>
        <p:nvPicPr>
          <p:cNvPr id="64" name="Obraz 63"/>
          <p:cNvPicPr>
            <a:picLocks noChangeAspect="1"/>
          </p:cNvPicPr>
          <p:nvPr/>
        </p:nvPicPr>
        <p:blipFill>
          <a:blip r:embed="rId50">
            <a:lum bright="70000" contrast="-70000"/>
          </a:blip>
          <a:stretch>
            <a:fillRect/>
          </a:stretch>
        </p:blipFill>
        <p:spPr>
          <a:xfrm>
            <a:off x="240388" y="2022243"/>
            <a:ext cx="519354" cy="552861"/>
          </a:xfrm>
          <a:prstGeom prst="rect">
            <a:avLst/>
          </a:prstGeom>
        </p:spPr>
      </p:pic>
      <p:pic>
        <p:nvPicPr>
          <p:cNvPr id="65" name="Obraz 64"/>
          <p:cNvPicPr>
            <a:picLocks noChangeAspect="1"/>
          </p:cNvPicPr>
          <p:nvPr/>
        </p:nvPicPr>
        <p:blipFill>
          <a:blip r:embed="rId51">
            <a:lum bright="70000" contrast="-70000"/>
          </a:blip>
          <a:stretch>
            <a:fillRect/>
          </a:stretch>
        </p:blipFill>
        <p:spPr>
          <a:xfrm>
            <a:off x="775353" y="1756900"/>
            <a:ext cx="940415" cy="439491"/>
          </a:xfrm>
          <a:prstGeom prst="rect">
            <a:avLst/>
          </a:prstGeom>
        </p:spPr>
      </p:pic>
      <p:pic>
        <p:nvPicPr>
          <p:cNvPr id="66" name="Obraz 65"/>
          <p:cNvPicPr>
            <a:picLocks noChangeAspect="1"/>
          </p:cNvPicPr>
          <p:nvPr/>
        </p:nvPicPr>
        <p:blipFill>
          <a:blip r:embed="rId52">
            <a:lum bright="70000" contrast="-70000"/>
          </a:blip>
          <a:stretch>
            <a:fillRect/>
          </a:stretch>
        </p:blipFill>
        <p:spPr>
          <a:xfrm>
            <a:off x="1674501" y="2191532"/>
            <a:ext cx="503913" cy="361296"/>
          </a:xfrm>
          <a:prstGeom prst="rect">
            <a:avLst/>
          </a:prstGeom>
        </p:spPr>
      </p:pic>
      <p:pic>
        <p:nvPicPr>
          <p:cNvPr id="67" name="Obraz 66"/>
          <p:cNvPicPr>
            <a:picLocks noChangeAspect="1"/>
          </p:cNvPicPr>
          <p:nvPr/>
        </p:nvPicPr>
        <p:blipFill>
          <a:blip r:embed="rId53">
            <a:lum bright="70000" contrast="-70000"/>
          </a:blip>
          <a:stretch>
            <a:fillRect/>
          </a:stretch>
        </p:blipFill>
        <p:spPr>
          <a:xfrm>
            <a:off x="110474" y="1486771"/>
            <a:ext cx="1145002" cy="255459"/>
          </a:xfrm>
          <a:prstGeom prst="rect">
            <a:avLst/>
          </a:prstGeom>
        </p:spPr>
      </p:pic>
      <p:pic>
        <p:nvPicPr>
          <p:cNvPr id="68" name="Obraz 67"/>
          <p:cNvPicPr>
            <a:picLocks noChangeAspect="1"/>
          </p:cNvPicPr>
          <p:nvPr/>
        </p:nvPicPr>
        <p:blipFill>
          <a:blip r:embed="rId54">
            <a:lum bright="70000" contrast="-70000"/>
          </a:blip>
          <a:stretch>
            <a:fillRect/>
          </a:stretch>
        </p:blipFill>
        <p:spPr>
          <a:xfrm>
            <a:off x="2264070" y="2393743"/>
            <a:ext cx="902105" cy="28655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283028" y="22142"/>
            <a:ext cx="1775383" cy="850843"/>
          </a:xfrm>
          <a:prstGeom prst="rect">
            <a:avLst/>
          </a:prstGeom>
        </p:spPr>
      </p:pic>
      <p:pic>
        <p:nvPicPr>
          <p:cNvPr id="69" name="Picture 60" descr="Znalezione obrazy dla zapytania Wielton S.A.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86" y="1156290"/>
            <a:ext cx="1313973" cy="25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Obraz 69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899480" y="1550184"/>
            <a:ext cx="1061449" cy="3853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-17507" y="6045384"/>
            <a:ext cx="1140166" cy="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34121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38" y="2960909"/>
            <a:ext cx="2845826" cy="11781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270386" y="2419410"/>
            <a:ext cx="906854" cy="2767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985098" y="1812821"/>
            <a:ext cx="1003133" cy="7449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598141" y="2672795"/>
            <a:ext cx="1390090" cy="22348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6988232" y="1875074"/>
            <a:ext cx="913505" cy="3429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8177240" y="1489754"/>
            <a:ext cx="626813" cy="69055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6293186" y="3519737"/>
            <a:ext cx="695045" cy="32485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7142556" y="3175189"/>
            <a:ext cx="759181" cy="48665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8035502" y="3130208"/>
            <a:ext cx="952500" cy="4191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7659898" y="3728922"/>
            <a:ext cx="1034684" cy="35691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6640708" y="3928423"/>
            <a:ext cx="1023562" cy="32900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8177240" y="4160312"/>
            <a:ext cx="772629" cy="21027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6">
            <a:lum bright="70000" contrast="-70000"/>
          </a:blip>
          <a:stretch>
            <a:fillRect/>
          </a:stretch>
        </p:blipFill>
        <p:spPr>
          <a:xfrm>
            <a:off x="7188316" y="4306818"/>
            <a:ext cx="833356" cy="300215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7">
            <a:lum bright="70000" contrast="-70000"/>
          </a:blip>
          <a:stretch>
            <a:fillRect/>
          </a:stretch>
        </p:blipFill>
        <p:spPr>
          <a:xfrm>
            <a:off x="8132426" y="4569701"/>
            <a:ext cx="843564" cy="37704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6149023" y="4330722"/>
            <a:ext cx="839208" cy="321179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9">
            <a:lum bright="70000" contrast="-70000"/>
          </a:blip>
          <a:stretch>
            <a:fillRect/>
          </a:stretch>
        </p:blipFill>
        <p:spPr>
          <a:xfrm>
            <a:off x="6932849" y="4807671"/>
            <a:ext cx="1024270" cy="278156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0">
            <a:lum bright="70000" contrast="-70000"/>
          </a:blip>
          <a:stretch>
            <a:fillRect/>
          </a:stretch>
        </p:blipFill>
        <p:spPr>
          <a:xfrm>
            <a:off x="8060547" y="5036946"/>
            <a:ext cx="902409" cy="468968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21">
            <a:lum bright="70000" contrast="-70000"/>
          </a:blip>
          <a:stretch>
            <a:fillRect/>
          </a:stretch>
        </p:blipFill>
        <p:spPr>
          <a:xfrm>
            <a:off x="7253733" y="5317480"/>
            <a:ext cx="864311" cy="310574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22">
            <a:lum bright="70000" contrast="-70000"/>
          </a:blip>
          <a:stretch>
            <a:fillRect/>
          </a:stretch>
        </p:blipFill>
        <p:spPr>
          <a:xfrm>
            <a:off x="7925960" y="5560588"/>
            <a:ext cx="878093" cy="46449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23">
            <a:lum bright="70000" contrast="-70000"/>
          </a:blip>
          <a:stretch>
            <a:fillRect/>
          </a:stretch>
        </p:blipFill>
        <p:spPr>
          <a:xfrm>
            <a:off x="5911105" y="3151620"/>
            <a:ext cx="1256983" cy="24429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24">
            <a:lum bright="70000" contrast="-70000"/>
          </a:blip>
          <a:stretch>
            <a:fillRect/>
          </a:stretch>
        </p:blipFill>
        <p:spPr>
          <a:xfrm>
            <a:off x="5792248" y="3957569"/>
            <a:ext cx="552488" cy="324708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25">
            <a:lum bright="70000" contrast="-70000"/>
          </a:blip>
          <a:stretch>
            <a:fillRect/>
          </a:stretch>
        </p:blipFill>
        <p:spPr>
          <a:xfrm>
            <a:off x="6149023" y="5486859"/>
            <a:ext cx="893302" cy="527195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26">
            <a:lum bright="70000" contrast="-70000"/>
          </a:blip>
          <a:stretch>
            <a:fillRect/>
          </a:stretch>
        </p:blipFill>
        <p:spPr>
          <a:xfrm>
            <a:off x="4551740" y="4203675"/>
            <a:ext cx="1185131" cy="613284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27">
            <a:lum bright="70000" contrast="-70000"/>
          </a:blip>
          <a:stretch>
            <a:fillRect/>
          </a:stretch>
        </p:blipFill>
        <p:spPr>
          <a:xfrm>
            <a:off x="6794677" y="6151229"/>
            <a:ext cx="1107060" cy="374544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28">
            <a:lum bright="70000" contrast="-70000"/>
          </a:blip>
          <a:stretch>
            <a:fillRect/>
          </a:stretch>
        </p:blipFill>
        <p:spPr>
          <a:xfrm>
            <a:off x="5216673" y="4959785"/>
            <a:ext cx="1269991" cy="369624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29">
            <a:lum bright="70000" contrast="-70000"/>
          </a:blip>
          <a:stretch>
            <a:fillRect/>
          </a:stretch>
        </p:blipFill>
        <p:spPr>
          <a:xfrm>
            <a:off x="3494758" y="4318769"/>
            <a:ext cx="741946" cy="276311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30">
            <a:lum bright="70000" contrast="-70000"/>
          </a:blip>
          <a:stretch>
            <a:fillRect/>
          </a:stretch>
        </p:blipFill>
        <p:spPr>
          <a:xfrm>
            <a:off x="5360437" y="6212302"/>
            <a:ext cx="754418" cy="384463"/>
          </a:xfrm>
          <a:prstGeom prst="rect">
            <a:avLst/>
          </a:prstGeom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31">
            <a:lum bright="70000" contrast="-70000"/>
          </a:blip>
          <a:stretch>
            <a:fillRect/>
          </a:stretch>
        </p:blipFill>
        <p:spPr>
          <a:xfrm>
            <a:off x="3932540" y="4807671"/>
            <a:ext cx="712036" cy="594182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32">
            <a:lum bright="70000" contrast="-70000"/>
          </a:blip>
          <a:stretch>
            <a:fillRect/>
          </a:stretch>
        </p:blipFill>
        <p:spPr>
          <a:xfrm>
            <a:off x="4551740" y="5651918"/>
            <a:ext cx="980489" cy="270264"/>
          </a:xfrm>
          <a:prstGeom prst="rect">
            <a:avLst/>
          </a:prstGeom>
        </p:spPr>
      </p:pic>
      <p:sp>
        <p:nvSpPr>
          <p:cNvPr id="38" name="pole tekstowe 37"/>
          <p:cNvSpPr txBox="1"/>
          <p:nvPr/>
        </p:nvSpPr>
        <p:spPr>
          <a:xfrm>
            <a:off x="1193146" y="6093927"/>
            <a:ext cx="1929267" cy="58477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MV</a:t>
            </a:r>
            <a:r>
              <a:rPr lang="pl-PL" sz="1600" dirty="0"/>
              <a:t>  0,83 mld zł</a:t>
            </a:r>
          </a:p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Udział w GIP  </a:t>
            </a:r>
            <a:r>
              <a:rPr lang="pl-PL" sz="1600" dirty="0"/>
              <a:t> 1,4 %</a:t>
            </a:r>
          </a:p>
        </p:txBody>
      </p:sp>
      <p:pic>
        <p:nvPicPr>
          <p:cNvPr id="49" name="Obraz 48"/>
          <p:cNvPicPr>
            <a:picLocks noChangeAspect="1"/>
          </p:cNvPicPr>
          <p:nvPr/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2113420" y="4052168"/>
            <a:ext cx="1153096" cy="386443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34">
            <a:lum bright="70000" contrast="-70000"/>
          </a:blip>
          <a:stretch>
            <a:fillRect/>
          </a:stretch>
        </p:blipFill>
        <p:spPr>
          <a:xfrm>
            <a:off x="2481095" y="4754189"/>
            <a:ext cx="953287" cy="423683"/>
          </a:xfrm>
          <a:prstGeom prst="rect">
            <a:avLst/>
          </a:prstGeom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35">
            <a:lum bright="70000" contrast="-70000"/>
          </a:blip>
          <a:stretch>
            <a:fillRect/>
          </a:stretch>
        </p:blipFill>
        <p:spPr>
          <a:xfrm>
            <a:off x="2589838" y="5234438"/>
            <a:ext cx="1296212" cy="504841"/>
          </a:xfrm>
          <a:prstGeom prst="rect">
            <a:avLst/>
          </a:prstGeom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36">
            <a:lum bright="70000" contrast="-70000"/>
          </a:blip>
          <a:stretch>
            <a:fillRect/>
          </a:stretch>
        </p:blipFill>
        <p:spPr>
          <a:xfrm>
            <a:off x="1421959" y="4673552"/>
            <a:ext cx="734226" cy="314668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37">
            <a:lum bright="70000" contrast="-70000"/>
          </a:blip>
          <a:stretch>
            <a:fillRect/>
          </a:stretch>
        </p:blipFill>
        <p:spPr>
          <a:xfrm>
            <a:off x="1458201" y="5145929"/>
            <a:ext cx="882558" cy="308640"/>
          </a:xfrm>
          <a:prstGeom prst="rect">
            <a:avLst/>
          </a:prstGeom>
        </p:spPr>
      </p:pic>
      <p:pic>
        <p:nvPicPr>
          <p:cNvPr id="52" name="Obraz 51"/>
          <p:cNvPicPr>
            <a:picLocks noChangeAspect="1"/>
          </p:cNvPicPr>
          <p:nvPr/>
        </p:nvPicPr>
        <p:blipFill>
          <a:blip r:embed="rId38">
            <a:lum bright="70000" contrast="-70000"/>
          </a:blip>
          <a:stretch>
            <a:fillRect/>
          </a:stretch>
        </p:blipFill>
        <p:spPr>
          <a:xfrm>
            <a:off x="200787" y="4686295"/>
            <a:ext cx="1058717" cy="332930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39">
            <a:lum bright="70000" contrast="-70000"/>
          </a:blip>
          <a:stretch>
            <a:fillRect/>
          </a:stretch>
        </p:blipFill>
        <p:spPr>
          <a:xfrm>
            <a:off x="526646" y="5172752"/>
            <a:ext cx="718915" cy="387836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/>
        </p:nvPicPr>
        <p:blipFill>
          <a:blip r:embed="rId40">
            <a:lum bright="70000" contrast="-70000"/>
          </a:blip>
          <a:stretch>
            <a:fillRect/>
          </a:stretch>
        </p:blipFill>
        <p:spPr>
          <a:xfrm>
            <a:off x="854224" y="4203675"/>
            <a:ext cx="1096866" cy="338241"/>
          </a:xfrm>
          <a:prstGeom prst="rect">
            <a:avLst/>
          </a:prstGeom>
        </p:spPr>
      </p:pic>
      <p:pic>
        <p:nvPicPr>
          <p:cNvPr id="55" name="Obraz 54"/>
          <p:cNvPicPr>
            <a:picLocks noChangeAspect="1"/>
          </p:cNvPicPr>
          <p:nvPr/>
        </p:nvPicPr>
        <p:blipFill>
          <a:blip r:embed="rId41">
            <a:lum bright="70000" contrast="-70000"/>
          </a:blip>
          <a:stretch>
            <a:fillRect/>
          </a:stretch>
        </p:blipFill>
        <p:spPr>
          <a:xfrm>
            <a:off x="230178" y="3994274"/>
            <a:ext cx="524003" cy="547642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/>
        </p:nvPicPr>
        <p:blipFill>
          <a:blip r:embed="rId42">
            <a:lum bright="70000" contrast="-70000"/>
          </a:blip>
          <a:stretch>
            <a:fillRect/>
          </a:stretch>
        </p:blipFill>
        <p:spPr>
          <a:xfrm>
            <a:off x="854224" y="3661844"/>
            <a:ext cx="1264945" cy="399886"/>
          </a:xfrm>
          <a:prstGeom prst="rect">
            <a:avLst/>
          </a:prstGeom>
        </p:spPr>
      </p:pic>
      <p:pic>
        <p:nvPicPr>
          <p:cNvPr id="57" name="Obraz 56"/>
          <p:cNvPicPr>
            <a:picLocks noChangeAspect="1"/>
          </p:cNvPicPr>
          <p:nvPr/>
        </p:nvPicPr>
        <p:blipFill>
          <a:blip r:embed="rId43">
            <a:lum bright="70000" contrast="-70000"/>
          </a:blip>
          <a:stretch>
            <a:fillRect/>
          </a:stretch>
        </p:blipFill>
        <p:spPr>
          <a:xfrm>
            <a:off x="243926" y="3335954"/>
            <a:ext cx="399811" cy="558772"/>
          </a:xfrm>
          <a:prstGeom prst="rect">
            <a:avLst/>
          </a:prstGeom>
        </p:spPr>
      </p:pic>
      <p:pic>
        <p:nvPicPr>
          <p:cNvPr id="58" name="Obraz 57"/>
          <p:cNvPicPr>
            <a:picLocks noChangeAspect="1"/>
          </p:cNvPicPr>
          <p:nvPr/>
        </p:nvPicPr>
        <p:blipFill>
          <a:blip r:embed="rId44">
            <a:lum bright="70000" contrast="-70000"/>
          </a:blip>
          <a:stretch>
            <a:fillRect/>
          </a:stretch>
        </p:blipFill>
        <p:spPr>
          <a:xfrm>
            <a:off x="2264070" y="3206704"/>
            <a:ext cx="783945" cy="423623"/>
          </a:xfrm>
          <a:prstGeom prst="rect">
            <a:avLst/>
          </a:prstGeom>
        </p:spPr>
      </p:pic>
      <p:pic>
        <p:nvPicPr>
          <p:cNvPr id="59" name="Obraz 58"/>
          <p:cNvPicPr>
            <a:picLocks noChangeAspect="1"/>
          </p:cNvPicPr>
          <p:nvPr/>
        </p:nvPicPr>
        <p:blipFill>
          <a:blip r:embed="rId45">
            <a:lum bright="70000" contrast="-70000"/>
          </a:blip>
          <a:stretch>
            <a:fillRect/>
          </a:stretch>
        </p:blipFill>
        <p:spPr>
          <a:xfrm>
            <a:off x="913792" y="3064331"/>
            <a:ext cx="1283395" cy="339010"/>
          </a:xfrm>
          <a:prstGeom prst="rect">
            <a:avLst/>
          </a:prstGeom>
        </p:spPr>
      </p:pic>
      <p:pic>
        <p:nvPicPr>
          <p:cNvPr id="60" name="Obraz 59"/>
          <p:cNvPicPr>
            <a:picLocks noChangeAspect="1"/>
          </p:cNvPicPr>
          <p:nvPr/>
        </p:nvPicPr>
        <p:blipFill>
          <a:blip r:embed="rId46">
            <a:lum bright="70000" contrast="-70000"/>
          </a:blip>
          <a:stretch>
            <a:fillRect/>
          </a:stretch>
        </p:blipFill>
        <p:spPr>
          <a:xfrm>
            <a:off x="83264" y="2780159"/>
            <a:ext cx="1172212" cy="330201"/>
          </a:xfrm>
          <a:prstGeom prst="rect">
            <a:avLst/>
          </a:prstGeom>
        </p:spPr>
      </p:pic>
      <p:pic>
        <p:nvPicPr>
          <p:cNvPr id="61" name="Obraz 60"/>
          <p:cNvPicPr>
            <a:picLocks noChangeAspect="1"/>
          </p:cNvPicPr>
          <p:nvPr/>
        </p:nvPicPr>
        <p:blipFill>
          <a:blip r:embed="rId47">
            <a:lum bright="70000" contrast="-70000"/>
          </a:blip>
          <a:stretch>
            <a:fillRect/>
          </a:stretch>
        </p:blipFill>
        <p:spPr>
          <a:xfrm>
            <a:off x="1636029" y="2675252"/>
            <a:ext cx="826122" cy="385036"/>
          </a:xfrm>
          <a:prstGeom prst="rect">
            <a:avLst/>
          </a:prstGeom>
        </p:spPr>
      </p:pic>
      <p:pic>
        <p:nvPicPr>
          <p:cNvPr id="62" name="Obraz 61"/>
          <p:cNvPicPr>
            <a:picLocks noChangeAspect="1"/>
          </p:cNvPicPr>
          <p:nvPr/>
        </p:nvPicPr>
        <p:blipFill>
          <a:blip r:embed="rId48">
            <a:lum bright="70000" contrast="-70000"/>
          </a:blip>
          <a:stretch>
            <a:fillRect/>
          </a:stretch>
        </p:blipFill>
        <p:spPr>
          <a:xfrm>
            <a:off x="2600662" y="2702910"/>
            <a:ext cx="723496" cy="480304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49">
            <a:lum bright="70000" contrast="-70000"/>
          </a:blip>
          <a:stretch>
            <a:fillRect/>
          </a:stretch>
        </p:blipFill>
        <p:spPr>
          <a:xfrm>
            <a:off x="947424" y="2295043"/>
            <a:ext cx="672174" cy="523274"/>
          </a:xfrm>
          <a:prstGeom prst="rect">
            <a:avLst/>
          </a:prstGeom>
        </p:spPr>
      </p:pic>
      <p:pic>
        <p:nvPicPr>
          <p:cNvPr id="64" name="Obraz 63"/>
          <p:cNvPicPr>
            <a:picLocks noChangeAspect="1"/>
          </p:cNvPicPr>
          <p:nvPr/>
        </p:nvPicPr>
        <p:blipFill>
          <a:blip r:embed="rId50">
            <a:lum bright="70000" contrast="-70000"/>
          </a:blip>
          <a:stretch>
            <a:fillRect/>
          </a:stretch>
        </p:blipFill>
        <p:spPr>
          <a:xfrm>
            <a:off x="240388" y="2022243"/>
            <a:ext cx="519354" cy="552861"/>
          </a:xfrm>
          <a:prstGeom prst="rect">
            <a:avLst/>
          </a:prstGeom>
        </p:spPr>
      </p:pic>
      <p:pic>
        <p:nvPicPr>
          <p:cNvPr id="65" name="Obraz 64"/>
          <p:cNvPicPr>
            <a:picLocks noChangeAspect="1"/>
          </p:cNvPicPr>
          <p:nvPr/>
        </p:nvPicPr>
        <p:blipFill>
          <a:blip r:embed="rId51">
            <a:lum bright="70000" contrast="-70000"/>
          </a:blip>
          <a:stretch>
            <a:fillRect/>
          </a:stretch>
        </p:blipFill>
        <p:spPr>
          <a:xfrm>
            <a:off x="775353" y="1756900"/>
            <a:ext cx="940415" cy="439491"/>
          </a:xfrm>
          <a:prstGeom prst="rect">
            <a:avLst/>
          </a:prstGeom>
        </p:spPr>
      </p:pic>
      <p:pic>
        <p:nvPicPr>
          <p:cNvPr id="66" name="Obraz 65"/>
          <p:cNvPicPr>
            <a:picLocks noChangeAspect="1"/>
          </p:cNvPicPr>
          <p:nvPr/>
        </p:nvPicPr>
        <p:blipFill>
          <a:blip r:embed="rId52">
            <a:lum bright="70000" contrast="-70000"/>
          </a:blip>
          <a:stretch>
            <a:fillRect/>
          </a:stretch>
        </p:blipFill>
        <p:spPr>
          <a:xfrm>
            <a:off x="1674501" y="2191532"/>
            <a:ext cx="503913" cy="361296"/>
          </a:xfrm>
          <a:prstGeom prst="rect">
            <a:avLst/>
          </a:prstGeom>
        </p:spPr>
      </p:pic>
      <p:pic>
        <p:nvPicPr>
          <p:cNvPr id="67" name="Obraz 66"/>
          <p:cNvPicPr>
            <a:picLocks noChangeAspect="1"/>
          </p:cNvPicPr>
          <p:nvPr/>
        </p:nvPicPr>
        <p:blipFill>
          <a:blip r:embed="rId53">
            <a:lum bright="70000" contrast="-70000"/>
          </a:blip>
          <a:stretch>
            <a:fillRect/>
          </a:stretch>
        </p:blipFill>
        <p:spPr>
          <a:xfrm>
            <a:off x="110474" y="1486771"/>
            <a:ext cx="1145002" cy="255459"/>
          </a:xfrm>
          <a:prstGeom prst="rect">
            <a:avLst/>
          </a:prstGeom>
        </p:spPr>
      </p:pic>
      <p:pic>
        <p:nvPicPr>
          <p:cNvPr id="68" name="Obraz 67"/>
          <p:cNvPicPr>
            <a:picLocks noChangeAspect="1"/>
          </p:cNvPicPr>
          <p:nvPr/>
        </p:nvPicPr>
        <p:blipFill>
          <a:blip r:embed="rId54">
            <a:lum bright="70000" contrast="-70000"/>
          </a:blip>
          <a:stretch>
            <a:fillRect/>
          </a:stretch>
        </p:blipFill>
        <p:spPr>
          <a:xfrm>
            <a:off x="2264070" y="2393743"/>
            <a:ext cx="902105" cy="286551"/>
          </a:xfrm>
          <a:prstGeom prst="rect">
            <a:avLst/>
          </a:prstGeom>
        </p:spPr>
      </p:pic>
      <p:pic>
        <p:nvPicPr>
          <p:cNvPr id="69" name="Picture 60" descr="Znalezione obrazy dla zapytania Wielton S.A."/>
          <p:cNvPicPr>
            <a:picLocks noChangeAspect="1" noChangeArrowheads="1"/>
          </p:cNvPicPr>
          <p:nvPr/>
        </p:nvPicPr>
        <p:blipFill>
          <a:blip r:embed="rId5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86" y="1156290"/>
            <a:ext cx="1313973" cy="25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Obraz 69"/>
          <p:cNvPicPr>
            <a:picLocks noChangeAspect="1"/>
          </p:cNvPicPr>
          <p:nvPr/>
        </p:nvPicPr>
        <p:blipFill>
          <a:blip r:embed="rId56">
            <a:lum bright="70000" contrast="-70000"/>
          </a:blip>
          <a:stretch>
            <a:fillRect/>
          </a:stretch>
        </p:blipFill>
        <p:spPr>
          <a:xfrm>
            <a:off x="1899480" y="1550184"/>
            <a:ext cx="1061449" cy="3853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283405" y="14614"/>
            <a:ext cx="1830015" cy="869080"/>
          </a:xfrm>
          <a:prstGeom prst="rect">
            <a:avLst/>
          </a:prstGeom>
        </p:spPr>
      </p:pic>
      <p:pic>
        <p:nvPicPr>
          <p:cNvPr id="71" name="Obraz 70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3344902" y="2503676"/>
            <a:ext cx="548679" cy="457233"/>
          </a:xfrm>
          <a:prstGeom prst="rect">
            <a:avLst/>
          </a:prstGeom>
        </p:spPr>
      </p:pic>
      <p:pic>
        <p:nvPicPr>
          <p:cNvPr id="72" name="Obraz 71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3031295" y="1993457"/>
            <a:ext cx="974802" cy="274163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-17507" y="6093927"/>
            <a:ext cx="1225215" cy="5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54541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38" y="2960909"/>
            <a:ext cx="2845826" cy="11781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270386" y="2419410"/>
            <a:ext cx="906854" cy="2767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985098" y="1812821"/>
            <a:ext cx="1003133" cy="7449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598141" y="2672795"/>
            <a:ext cx="1390090" cy="22348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6988232" y="1875074"/>
            <a:ext cx="913505" cy="3429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8177240" y="1489754"/>
            <a:ext cx="626813" cy="69055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6293186" y="3519737"/>
            <a:ext cx="695045" cy="32485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7142556" y="3175189"/>
            <a:ext cx="759181" cy="48665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8035502" y="3130208"/>
            <a:ext cx="952500" cy="4191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7659898" y="3728922"/>
            <a:ext cx="1034684" cy="35691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6640708" y="3928423"/>
            <a:ext cx="1023562" cy="32900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8177240" y="4160312"/>
            <a:ext cx="772629" cy="21027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6">
            <a:lum bright="70000" contrast="-70000"/>
          </a:blip>
          <a:stretch>
            <a:fillRect/>
          </a:stretch>
        </p:blipFill>
        <p:spPr>
          <a:xfrm>
            <a:off x="7188316" y="4306818"/>
            <a:ext cx="833356" cy="300215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7">
            <a:lum bright="70000" contrast="-70000"/>
          </a:blip>
          <a:stretch>
            <a:fillRect/>
          </a:stretch>
        </p:blipFill>
        <p:spPr>
          <a:xfrm>
            <a:off x="8132426" y="4569701"/>
            <a:ext cx="843564" cy="37704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6149023" y="4330722"/>
            <a:ext cx="839208" cy="321179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9">
            <a:lum bright="70000" contrast="-70000"/>
          </a:blip>
          <a:stretch>
            <a:fillRect/>
          </a:stretch>
        </p:blipFill>
        <p:spPr>
          <a:xfrm>
            <a:off x="6932849" y="4807671"/>
            <a:ext cx="1024270" cy="278156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0">
            <a:lum bright="70000" contrast="-70000"/>
          </a:blip>
          <a:stretch>
            <a:fillRect/>
          </a:stretch>
        </p:blipFill>
        <p:spPr>
          <a:xfrm>
            <a:off x="8060547" y="5036946"/>
            <a:ext cx="902409" cy="468968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21">
            <a:lum bright="70000" contrast="-70000"/>
          </a:blip>
          <a:stretch>
            <a:fillRect/>
          </a:stretch>
        </p:blipFill>
        <p:spPr>
          <a:xfrm>
            <a:off x="7253733" y="5317480"/>
            <a:ext cx="864311" cy="310574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22">
            <a:lum bright="70000" contrast="-70000"/>
          </a:blip>
          <a:stretch>
            <a:fillRect/>
          </a:stretch>
        </p:blipFill>
        <p:spPr>
          <a:xfrm>
            <a:off x="7925960" y="5560588"/>
            <a:ext cx="878093" cy="46449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23">
            <a:lum bright="70000" contrast="-70000"/>
          </a:blip>
          <a:stretch>
            <a:fillRect/>
          </a:stretch>
        </p:blipFill>
        <p:spPr>
          <a:xfrm>
            <a:off x="6034456" y="3160724"/>
            <a:ext cx="1256983" cy="24429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24">
            <a:lum bright="70000" contrast="-70000"/>
          </a:blip>
          <a:stretch>
            <a:fillRect/>
          </a:stretch>
        </p:blipFill>
        <p:spPr>
          <a:xfrm>
            <a:off x="5792248" y="3957569"/>
            <a:ext cx="552488" cy="324708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25">
            <a:lum bright="70000" contrast="-70000"/>
          </a:blip>
          <a:stretch>
            <a:fillRect/>
          </a:stretch>
        </p:blipFill>
        <p:spPr>
          <a:xfrm>
            <a:off x="6149023" y="5486859"/>
            <a:ext cx="893302" cy="527195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26">
            <a:lum bright="70000" contrast="-70000"/>
          </a:blip>
          <a:stretch>
            <a:fillRect/>
          </a:stretch>
        </p:blipFill>
        <p:spPr>
          <a:xfrm>
            <a:off x="4551740" y="4203675"/>
            <a:ext cx="1185131" cy="613284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27">
            <a:lum bright="70000" contrast="-70000"/>
          </a:blip>
          <a:stretch>
            <a:fillRect/>
          </a:stretch>
        </p:blipFill>
        <p:spPr>
          <a:xfrm>
            <a:off x="6794677" y="6151229"/>
            <a:ext cx="1107060" cy="374544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28">
            <a:lum bright="70000" contrast="-70000"/>
          </a:blip>
          <a:stretch>
            <a:fillRect/>
          </a:stretch>
        </p:blipFill>
        <p:spPr>
          <a:xfrm>
            <a:off x="5216673" y="4959785"/>
            <a:ext cx="1269991" cy="369624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29">
            <a:lum bright="70000" contrast="-70000"/>
          </a:blip>
          <a:stretch>
            <a:fillRect/>
          </a:stretch>
        </p:blipFill>
        <p:spPr>
          <a:xfrm>
            <a:off x="3494758" y="4318769"/>
            <a:ext cx="741946" cy="276311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30">
            <a:lum bright="70000" contrast="-70000"/>
          </a:blip>
          <a:stretch>
            <a:fillRect/>
          </a:stretch>
        </p:blipFill>
        <p:spPr>
          <a:xfrm>
            <a:off x="5360437" y="6212302"/>
            <a:ext cx="754418" cy="384463"/>
          </a:xfrm>
          <a:prstGeom prst="rect">
            <a:avLst/>
          </a:prstGeom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31">
            <a:lum bright="70000" contrast="-70000"/>
          </a:blip>
          <a:stretch>
            <a:fillRect/>
          </a:stretch>
        </p:blipFill>
        <p:spPr>
          <a:xfrm>
            <a:off x="3932540" y="4807671"/>
            <a:ext cx="712036" cy="594182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32">
            <a:lum bright="70000" contrast="-70000"/>
          </a:blip>
          <a:stretch>
            <a:fillRect/>
          </a:stretch>
        </p:blipFill>
        <p:spPr>
          <a:xfrm>
            <a:off x="4551740" y="5651918"/>
            <a:ext cx="980489" cy="270264"/>
          </a:xfrm>
          <a:prstGeom prst="rect">
            <a:avLst/>
          </a:prstGeom>
        </p:spPr>
      </p:pic>
      <p:sp>
        <p:nvSpPr>
          <p:cNvPr id="38" name="pole tekstowe 37"/>
          <p:cNvSpPr txBox="1"/>
          <p:nvPr/>
        </p:nvSpPr>
        <p:spPr>
          <a:xfrm>
            <a:off x="1109384" y="6071203"/>
            <a:ext cx="1929267" cy="58477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MV</a:t>
            </a:r>
            <a:r>
              <a:rPr lang="pl-PL" sz="1600" dirty="0"/>
              <a:t>  16,1 mld zł</a:t>
            </a:r>
          </a:p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Udział w GIP  </a:t>
            </a:r>
            <a:r>
              <a:rPr lang="pl-PL" sz="1600" dirty="0"/>
              <a:t> 20,8 %</a:t>
            </a:r>
          </a:p>
        </p:txBody>
      </p:sp>
      <p:pic>
        <p:nvPicPr>
          <p:cNvPr id="49" name="Obraz 48"/>
          <p:cNvPicPr>
            <a:picLocks noChangeAspect="1"/>
          </p:cNvPicPr>
          <p:nvPr/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2113420" y="4052168"/>
            <a:ext cx="1153096" cy="386443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34">
            <a:lum bright="70000" contrast="-70000"/>
          </a:blip>
          <a:stretch>
            <a:fillRect/>
          </a:stretch>
        </p:blipFill>
        <p:spPr>
          <a:xfrm>
            <a:off x="2481095" y="4754189"/>
            <a:ext cx="953287" cy="423683"/>
          </a:xfrm>
          <a:prstGeom prst="rect">
            <a:avLst/>
          </a:prstGeom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35">
            <a:lum bright="70000" contrast="-70000"/>
          </a:blip>
          <a:stretch>
            <a:fillRect/>
          </a:stretch>
        </p:blipFill>
        <p:spPr>
          <a:xfrm>
            <a:off x="2589838" y="5234438"/>
            <a:ext cx="1296212" cy="504841"/>
          </a:xfrm>
          <a:prstGeom prst="rect">
            <a:avLst/>
          </a:prstGeom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36">
            <a:lum bright="70000" contrast="-70000"/>
          </a:blip>
          <a:stretch>
            <a:fillRect/>
          </a:stretch>
        </p:blipFill>
        <p:spPr>
          <a:xfrm>
            <a:off x="1421959" y="4673552"/>
            <a:ext cx="734226" cy="314668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37">
            <a:lum bright="70000" contrast="-70000"/>
          </a:blip>
          <a:stretch>
            <a:fillRect/>
          </a:stretch>
        </p:blipFill>
        <p:spPr>
          <a:xfrm>
            <a:off x="1458201" y="5145929"/>
            <a:ext cx="882558" cy="308640"/>
          </a:xfrm>
          <a:prstGeom prst="rect">
            <a:avLst/>
          </a:prstGeom>
        </p:spPr>
      </p:pic>
      <p:pic>
        <p:nvPicPr>
          <p:cNvPr id="52" name="Obraz 51"/>
          <p:cNvPicPr>
            <a:picLocks noChangeAspect="1"/>
          </p:cNvPicPr>
          <p:nvPr/>
        </p:nvPicPr>
        <p:blipFill>
          <a:blip r:embed="rId38">
            <a:lum bright="70000" contrast="-70000"/>
          </a:blip>
          <a:stretch>
            <a:fillRect/>
          </a:stretch>
        </p:blipFill>
        <p:spPr>
          <a:xfrm>
            <a:off x="200787" y="4686295"/>
            <a:ext cx="1058717" cy="332930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39">
            <a:lum bright="70000" contrast="-70000"/>
          </a:blip>
          <a:stretch>
            <a:fillRect/>
          </a:stretch>
        </p:blipFill>
        <p:spPr>
          <a:xfrm>
            <a:off x="526646" y="5172752"/>
            <a:ext cx="718915" cy="387836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/>
        </p:nvPicPr>
        <p:blipFill>
          <a:blip r:embed="rId40">
            <a:lum bright="70000" contrast="-70000"/>
          </a:blip>
          <a:stretch>
            <a:fillRect/>
          </a:stretch>
        </p:blipFill>
        <p:spPr>
          <a:xfrm>
            <a:off x="854224" y="4203675"/>
            <a:ext cx="1096866" cy="338241"/>
          </a:xfrm>
          <a:prstGeom prst="rect">
            <a:avLst/>
          </a:prstGeom>
        </p:spPr>
      </p:pic>
      <p:pic>
        <p:nvPicPr>
          <p:cNvPr id="55" name="Obraz 54"/>
          <p:cNvPicPr>
            <a:picLocks noChangeAspect="1"/>
          </p:cNvPicPr>
          <p:nvPr/>
        </p:nvPicPr>
        <p:blipFill>
          <a:blip r:embed="rId41">
            <a:lum bright="70000" contrast="-70000"/>
          </a:blip>
          <a:stretch>
            <a:fillRect/>
          </a:stretch>
        </p:blipFill>
        <p:spPr>
          <a:xfrm>
            <a:off x="230178" y="3994274"/>
            <a:ext cx="524003" cy="547642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/>
        </p:nvPicPr>
        <p:blipFill>
          <a:blip r:embed="rId42">
            <a:lum bright="70000" contrast="-70000"/>
          </a:blip>
          <a:stretch>
            <a:fillRect/>
          </a:stretch>
        </p:blipFill>
        <p:spPr>
          <a:xfrm>
            <a:off x="854224" y="3661844"/>
            <a:ext cx="1264945" cy="399886"/>
          </a:xfrm>
          <a:prstGeom prst="rect">
            <a:avLst/>
          </a:prstGeom>
        </p:spPr>
      </p:pic>
      <p:pic>
        <p:nvPicPr>
          <p:cNvPr id="57" name="Obraz 56"/>
          <p:cNvPicPr>
            <a:picLocks noChangeAspect="1"/>
          </p:cNvPicPr>
          <p:nvPr/>
        </p:nvPicPr>
        <p:blipFill>
          <a:blip r:embed="rId43">
            <a:lum bright="70000" contrast="-70000"/>
          </a:blip>
          <a:stretch>
            <a:fillRect/>
          </a:stretch>
        </p:blipFill>
        <p:spPr>
          <a:xfrm>
            <a:off x="243926" y="3335954"/>
            <a:ext cx="399811" cy="558772"/>
          </a:xfrm>
          <a:prstGeom prst="rect">
            <a:avLst/>
          </a:prstGeom>
        </p:spPr>
      </p:pic>
      <p:pic>
        <p:nvPicPr>
          <p:cNvPr id="58" name="Obraz 57"/>
          <p:cNvPicPr>
            <a:picLocks noChangeAspect="1"/>
          </p:cNvPicPr>
          <p:nvPr/>
        </p:nvPicPr>
        <p:blipFill>
          <a:blip r:embed="rId44">
            <a:lum bright="70000" contrast="-70000"/>
          </a:blip>
          <a:stretch>
            <a:fillRect/>
          </a:stretch>
        </p:blipFill>
        <p:spPr>
          <a:xfrm>
            <a:off x="2264070" y="3206704"/>
            <a:ext cx="783945" cy="423623"/>
          </a:xfrm>
          <a:prstGeom prst="rect">
            <a:avLst/>
          </a:prstGeom>
        </p:spPr>
      </p:pic>
      <p:pic>
        <p:nvPicPr>
          <p:cNvPr id="59" name="Obraz 58"/>
          <p:cNvPicPr>
            <a:picLocks noChangeAspect="1"/>
          </p:cNvPicPr>
          <p:nvPr/>
        </p:nvPicPr>
        <p:blipFill>
          <a:blip r:embed="rId45">
            <a:lum bright="70000" contrast="-70000"/>
          </a:blip>
          <a:stretch>
            <a:fillRect/>
          </a:stretch>
        </p:blipFill>
        <p:spPr>
          <a:xfrm>
            <a:off x="913792" y="3064331"/>
            <a:ext cx="1283395" cy="339010"/>
          </a:xfrm>
          <a:prstGeom prst="rect">
            <a:avLst/>
          </a:prstGeom>
        </p:spPr>
      </p:pic>
      <p:pic>
        <p:nvPicPr>
          <p:cNvPr id="60" name="Obraz 59"/>
          <p:cNvPicPr>
            <a:picLocks noChangeAspect="1"/>
          </p:cNvPicPr>
          <p:nvPr/>
        </p:nvPicPr>
        <p:blipFill>
          <a:blip r:embed="rId46">
            <a:lum bright="70000" contrast="-70000"/>
          </a:blip>
          <a:stretch>
            <a:fillRect/>
          </a:stretch>
        </p:blipFill>
        <p:spPr>
          <a:xfrm>
            <a:off x="83264" y="2780159"/>
            <a:ext cx="1172212" cy="330201"/>
          </a:xfrm>
          <a:prstGeom prst="rect">
            <a:avLst/>
          </a:prstGeom>
        </p:spPr>
      </p:pic>
      <p:pic>
        <p:nvPicPr>
          <p:cNvPr id="61" name="Obraz 60"/>
          <p:cNvPicPr>
            <a:picLocks noChangeAspect="1"/>
          </p:cNvPicPr>
          <p:nvPr/>
        </p:nvPicPr>
        <p:blipFill>
          <a:blip r:embed="rId47">
            <a:lum bright="70000" contrast="-70000"/>
          </a:blip>
          <a:stretch>
            <a:fillRect/>
          </a:stretch>
        </p:blipFill>
        <p:spPr>
          <a:xfrm>
            <a:off x="1636029" y="2675252"/>
            <a:ext cx="826122" cy="385036"/>
          </a:xfrm>
          <a:prstGeom prst="rect">
            <a:avLst/>
          </a:prstGeom>
        </p:spPr>
      </p:pic>
      <p:pic>
        <p:nvPicPr>
          <p:cNvPr id="62" name="Obraz 61"/>
          <p:cNvPicPr>
            <a:picLocks noChangeAspect="1"/>
          </p:cNvPicPr>
          <p:nvPr/>
        </p:nvPicPr>
        <p:blipFill>
          <a:blip r:embed="rId48">
            <a:lum bright="70000" contrast="-70000"/>
          </a:blip>
          <a:stretch>
            <a:fillRect/>
          </a:stretch>
        </p:blipFill>
        <p:spPr>
          <a:xfrm>
            <a:off x="2600662" y="2702910"/>
            <a:ext cx="723496" cy="480304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49">
            <a:lum bright="70000" contrast="-70000"/>
          </a:blip>
          <a:stretch>
            <a:fillRect/>
          </a:stretch>
        </p:blipFill>
        <p:spPr>
          <a:xfrm>
            <a:off x="947424" y="2295043"/>
            <a:ext cx="672174" cy="523274"/>
          </a:xfrm>
          <a:prstGeom prst="rect">
            <a:avLst/>
          </a:prstGeom>
        </p:spPr>
      </p:pic>
      <p:pic>
        <p:nvPicPr>
          <p:cNvPr id="64" name="Obraz 63"/>
          <p:cNvPicPr>
            <a:picLocks noChangeAspect="1"/>
          </p:cNvPicPr>
          <p:nvPr/>
        </p:nvPicPr>
        <p:blipFill>
          <a:blip r:embed="rId50">
            <a:lum bright="70000" contrast="-70000"/>
          </a:blip>
          <a:stretch>
            <a:fillRect/>
          </a:stretch>
        </p:blipFill>
        <p:spPr>
          <a:xfrm>
            <a:off x="240388" y="2022243"/>
            <a:ext cx="519354" cy="552861"/>
          </a:xfrm>
          <a:prstGeom prst="rect">
            <a:avLst/>
          </a:prstGeom>
        </p:spPr>
      </p:pic>
      <p:pic>
        <p:nvPicPr>
          <p:cNvPr id="65" name="Obraz 64"/>
          <p:cNvPicPr>
            <a:picLocks noChangeAspect="1"/>
          </p:cNvPicPr>
          <p:nvPr/>
        </p:nvPicPr>
        <p:blipFill>
          <a:blip r:embed="rId51">
            <a:lum bright="70000" contrast="-70000"/>
          </a:blip>
          <a:stretch>
            <a:fillRect/>
          </a:stretch>
        </p:blipFill>
        <p:spPr>
          <a:xfrm>
            <a:off x="775353" y="1756900"/>
            <a:ext cx="940415" cy="439491"/>
          </a:xfrm>
          <a:prstGeom prst="rect">
            <a:avLst/>
          </a:prstGeom>
        </p:spPr>
      </p:pic>
      <p:pic>
        <p:nvPicPr>
          <p:cNvPr id="66" name="Obraz 65"/>
          <p:cNvPicPr>
            <a:picLocks noChangeAspect="1"/>
          </p:cNvPicPr>
          <p:nvPr/>
        </p:nvPicPr>
        <p:blipFill>
          <a:blip r:embed="rId52">
            <a:lum bright="70000" contrast="-70000"/>
          </a:blip>
          <a:stretch>
            <a:fillRect/>
          </a:stretch>
        </p:blipFill>
        <p:spPr>
          <a:xfrm>
            <a:off x="1674501" y="2191532"/>
            <a:ext cx="503913" cy="361296"/>
          </a:xfrm>
          <a:prstGeom prst="rect">
            <a:avLst/>
          </a:prstGeom>
        </p:spPr>
      </p:pic>
      <p:pic>
        <p:nvPicPr>
          <p:cNvPr id="67" name="Obraz 66"/>
          <p:cNvPicPr>
            <a:picLocks noChangeAspect="1"/>
          </p:cNvPicPr>
          <p:nvPr/>
        </p:nvPicPr>
        <p:blipFill>
          <a:blip r:embed="rId53">
            <a:lum bright="70000" contrast="-70000"/>
          </a:blip>
          <a:stretch>
            <a:fillRect/>
          </a:stretch>
        </p:blipFill>
        <p:spPr>
          <a:xfrm>
            <a:off x="110474" y="1486771"/>
            <a:ext cx="1145002" cy="255459"/>
          </a:xfrm>
          <a:prstGeom prst="rect">
            <a:avLst/>
          </a:prstGeom>
        </p:spPr>
      </p:pic>
      <p:pic>
        <p:nvPicPr>
          <p:cNvPr id="68" name="Obraz 67"/>
          <p:cNvPicPr>
            <a:picLocks noChangeAspect="1"/>
          </p:cNvPicPr>
          <p:nvPr/>
        </p:nvPicPr>
        <p:blipFill>
          <a:blip r:embed="rId54">
            <a:lum bright="70000" contrast="-70000"/>
          </a:blip>
          <a:stretch>
            <a:fillRect/>
          </a:stretch>
        </p:blipFill>
        <p:spPr>
          <a:xfrm>
            <a:off x="2264070" y="2393743"/>
            <a:ext cx="902105" cy="286551"/>
          </a:xfrm>
          <a:prstGeom prst="rect">
            <a:avLst/>
          </a:prstGeom>
        </p:spPr>
      </p:pic>
      <p:pic>
        <p:nvPicPr>
          <p:cNvPr id="69" name="Picture 60" descr="Znalezione obrazy dla zapytania Wielton S.A."/>
          <p:cNvPicPr>
            <a:picLocks noChangeAspect="1" noChangeArrowheads="1"/>
          </p:cNvPicPr>
          <p:nvPr/>
        </p:nvPicPr>
        <p:blipFill>
          <a:blip r:embed="rId5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86" y="1156290"/>
            <a:ext cx="1313973" cy="25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Obraz 69"/>
          <p:cNvPicPr>
            <a:picLocks noChangeAspect="1"/>
          </p:cNvPicPr>
          <p:nvPr/>
        </p:nvPicPr>
        <p:blipFill>
          <a:blip r:embed="rId56">
            <a:lum bright="70000" contrast="-70000"/>
          </a:blip>
          <a:stretch>
            <a:fillRect/>
          </a:stretch>
        </p:blipFill>
        <p:spPr>
          <a:xfrm>
            <a:off x="1899480" y="1550184"/>
            <a:ext cx="1061449" cy="385367"/>
          </a:xfrm>
          <a:prstGeom prst="rect">
            <a:avLst/>
          </a:prstGeom>
        </p:spPr>
      </p:pic>
      <p:pic>
        <p:nvPicPr>
          <p:cNvPr id="71" name="Obraz 70"/>
          <p:cNvPicPr>
            <a:picLocks noChangeAspect="1"/>
          </p:cNvPicPr>
          <p:nvPr/>
        </p:nvPicPr>
        <p:blipFill>
          <a:blip r:embed="rId57">
            <a:lum bright="70000" contrast="-70000"/>
          </a:blip>
          <a:stretch>
            <a:fillRect/>
          </a:stretch>
        </p:blipFill>
        <p:spPr>
          <a:xfrm>
            <a:off x="3344902" y="2503676"/>
            <a:ext cx="548679" cy="457233"/>
          </a:xfrm>
          <a:prstGeom prst="rect">
            <a:avLst/>
          </a:prstGeom>
        </p:spPr>
      </p:pic>
      <p:pic>
        <p:nvPicPr>
          <p:cNvPr id="72" name="Obraz 71"/>
          <p:cNvPicPr>
            <a:picLocks noChangeAspect="1"/>
          </p:cNvPicPr>
          <p:nvPr/>
        </p:nvPicPr>
        <p:blipFill>
          <a:blip r:embed="rId58">
            <a:lum bright="70000" contrast="-70000"/>
          </a:blip>
          <a:stretch>
            <a:fillRect/>
          </a:stretch>
        </p:blipFill>
        <p:spPr>
          <a:xfrm>
            <a:off x="3031295" y="1993457"/>
            <a:ext cx="974802" cy="27416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283028" y="14603"/>
            <a:ext cx="1577986" cy="855534"/>
          </a:xfrm>
          <a:prstGeom prst="rect">
            <a:avLst/>
          </a:prstGeom>
        </p:spPr>
      </p:pic>
      <p:pic>
        <p:nvPicPr>
          <p:cNvPr id="73" name="Obraz 72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308209" y="2242704"/>
            <a:ext cx="886865" cy="588627"/>
          </a:xfrm>
          <a:prstGeom prst="rect">
            <a:avLst/>
          </a:prstGeom>
        </p:spPr>
      </p:pic>
      <p:pic>
        <p:nvPicPr>
          <p:cNvPr id="74" name="Obraz 73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4486387" y="1638012"/>
            <a:ext cx="1038419" cy="388648"/>
          </a:xfrm>
          <a:prstGeom prst="rect">
            <a:avLst/>
          </a:prstGeom>
        </p:spPr>
      </p:pic>
      <p:pic>
        <p:nvPicPr>
          <p:cNvPr id="75" name="Obraz 74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4282807" y="1091841"/>
            <a:ext cx="1077630" cy="291251"/>
          </a:xfrm>
          <a:prstGeom prst="rect">
            <a:avLst/>
          </a:prstGeom>
        </p:spPr>
      </p:pic>
      <p:pic>
        <p:nvPicPr>
          <p:cNvPr id="76" name="Obraz 75"/>
          <p:cNvPicPr>
            <a:picLocks noChangeAspect="1"/>
          </p:cNvPicPr>
          <p:nvPr/>
        </p:nvPicPr>
        <p:blipFill>
          <a:blip r:embed="rId63">
            <a:lum bright="70000" contrast="-70000"/>
          </a:blip>
          <a:stretch>
            <a:fillRect/>
          </a:stretch>
        </p:blipFill>
        <p:spPr>
          <a:xfrm>
            <a:off x="3039633" y="1233671"/>
            <a:ext cx="958126" cy="487669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0" y="6057190"/>
            <a:ext cx="1109383" cy="59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87004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38" y="2960909"/>
            <a:ext cx="2845826" cy="11781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270386" y="2419410"/>
            <a:ext cx="906854" cy="2767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985098" y="1812821"/>
            <a:ext cx="1003133" cy="7449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598141" y="2672795"/>
            <a:ext cx="1390090" cy="22348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6988232" y="1875074"/>
            <a:ext cx="913505" cy="3429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8177240" y="1489754"/>
            <a:ext cx="626813" cy="69055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6293186" y="3519737"/>
            <a:ext cx="695045" cy="32485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7142556" y="3175189"/>
            <a:ext cx="759181" cy="48665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8035502" y="3130208"/>
            <a:ext cx="952500" cy="4191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7659898" y="3728922"/>
            <a:ext cx="1034684" cy="35691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6640708" y="3928423"/>
            <a:ext cx="1023562" cy="32900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8177240" y="4160312"/>
            <a:ext cx="772629" cy="21027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6">
            <a:lum bright="70000" contrast="-70000"/>
          </a:blip>
          <a:stretch>
            <a:fillRect/>
          </a:stretch>
        </p:blipFill>
        <p:spPr>
          <a:xfrm>
            <a:off x="7188316" y="4306818"/>
            <a:ext cx="833356" cy="300215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7">
            <a:lum bright="70000" contrast="-70000"/>
          </a:blip>
          <a:stretch>
            <a:fillRect/>
          </a:stretch>
        </p:blipFill>
        <p:spPr>
          <a:xfrm>
            <a:off x="8132426" y="4569701"/>
            <a:ext cx="843564" cy="37704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6149023" y="4330722"/>
            <a:ext cx="839208" cy="321179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9">
            <a:lum bright="70000" contrast="-70000"/>
          </a:blip>
          <a:stretch>
            <a:fillRect/>
          </a:stretch>
        </p:blipFill>
        <p:spPr>
          <a:xfrm>
            <a:off x="6932849" y="4807671"/>
            <a:ext cx="1024270" cy="278156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0">
            <a:lum bright="70000" contrast="-70000"/>
          </a:blip>
          <a:stretch>
            <a:fillRect/>
          </a:stretch>
        </p:blipFill>
        <p:spPr>
          <a:xfrm>
            <a:off x="8060547" y="5036946"/>
            <a:ext cx="902409" cy="468968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21">
            <a:lum bright="70000" contrast="-70000"/>
          </a:blip>
          <a:stretch>
            <a:fillRect/>
          </a:stretch>
        </p:blipFill>
        <p:spPr>
          <a:xfrm>
            <a:off x="7253733" y="5317480"/>
            <a:ext cx="864311" cy="310574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22">
            <a:lum bright="70000" contrast="-70000"/>
          </a:blip>
          <a:stretch>
            <a:fillRect/>
          </a:stretch>
        </p:blipFill>
        <p:spPr>
          <a:xfrm>
            <a:off x="7925960" y="5560588"/>
            <a:ext cx="878093" cy="46449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23">
            <a:lum bright="70000" contrast="-70000"/>
          </a:blip>
          <a:stretch>
            <a:fillRect/>
          </a:stretch>
        </p:blipFill>
        <p:spPr>
          <a:xfrm>
            <a:off x="6034456" y="3160724"/>
            <a:ext cx="1256983" cy="24429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24">
            <a:lum bright="70000" contrast="-70000"/>
          </a:blip>
          <a:stretch>
            <a:fillRect/>
          </a:stretch>
        </p:blipFill>
        <p:spPr>
          <a:xfrm>
            <a:off x="5792248" y="3957569"/>
            <a:ext cx="552488" cy="324708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25">
            <a:lum bright="70000" contrast="-70000"/>
          </a:blip>
          <a:stretch>
            <a:fillRect/>
          </a:stretch>
        </p:blipFill>
        <p:spPr>
          <a:xfrm>
            <a:off x="6149023" y="5486859"/>
            <a:ext cx="893302" cy="527195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26">
            <a:lum bright="70000" contrast="-70000"/>
          </a:blip>
          <a:stretch>
            <a:fillRect/>
          </a:stretch>
        </p:blipFill>
        <p:spPr>
          <a:xfrm>
            <a:off x="4551740" y="4203675"/>
            <a:ext cx="1185131" cy="613284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27">
            <a:lum bright="70000" contrast="-70000"/>
          </a:blip>
          <a:stretch>
            <a:fillRect/>
          </a:stretch>
        </p:blipFill>
        <p:spPr>
          <a:xfrm>
            <a:off x="6794677" y="6151229"/>
            <a:ext cx="1107060" cy="374544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28">
            <a:lum bright="70000" contrast="-70000"/>
          </a:blip>
          <a:stretch>
            <a:fillRect/>
          </a:stretch>
        </p:blipFill>
        <p:spPr>
          <a:xfrm>
            <a:off x="5216673" y="4959785"/>
            <a:ext cx="1269991" cy="369624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29">
            <a:lum bright="70000" contrast="-70000"/>
          </a:blip>
          <a:stretch>
            <a:fillRect/>
          </a:stretch>
        </p:blipFill>
        <p:spPr>
          <a:xfrm>
            <a:off x="3494758" y="4318769"/>
            <a:ext cx="741946" cy="276311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30">
            <a:lum bright="70000" contrast="-70000"/>
          </a:blip>
          <a:stretch>
            <a:fillRect/>
          </a:stretch>
        </p:blipFill>
        <p:spPr>
          <a:xfrm>
            <a:off x="5360437" y="6212302"/>
            <a:ext cx="754418" cy="384463"/>
          </a:xfrm>
          <a:prstGeom prst="rect">
            <a:avLst/>
          </a:prstGeom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31">
            <a:lum bright="70000" contrast="-70000"/>
          </a:blip>
          <a:stretch>
            <a:fillRect/>
          </a:stretch>
        </p:blipFill>
        <p:spPr>
          <a:xfrm>
            <a:off x="3932540" y="4807671"/>
            <a:ext cx="712036" cy="594182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32">
            <a:lum bright="70000" contrast="-70000"/>
          </a:blip>
          <a:stretch>
            <a:fillRect/>
          </a:stretch>
        </p:blipFill>
        <p:spPr>
          <a:xfrm>
            <a:off x="4551740" y="5651918"/>
            <a:ext cx="980489" cy="270264"/>
          </a:xfrm>
          <a:prstGeom prst="rect">
            <a:avLst/>
          </a:prstGeom>
        </p:spPr>
      </p:pic>
      <p:sp>
        <p:nvSpPr>
          <p:cNvPr id="38" name="pole tekstowe 37"/>
          <p:cNvSpPr txBox="1"/>
          <p:nvPr/>
        </p:nvSpPr>
        <p:spPr>
          <a:xfrm>
            <a:off x="1245561" y="6071203"/>
            <a:ext cx="1979627" cy="58477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MV</a:t>
            </a:r>
            <a:r>
              <a:rPr lang="pl-PL" sz="1600" dirty="0"/>
              <a:t>  1,27 mld zł</a:t>
            </a:r>
          </a:p>
          <a:p>
            <a:r>
              <a:rPr lang="pl-PL" sz="1600" dirty="0">
                <a:solidFill>
                  <a:schemeClr val="bg1">
                    <a:lumMod val="65000"/>
                  </a:schemeClr>
                </a:solidFill>
              </a:rPr>
              <a:t>Udział w GIP  </a:t>
            </a:r>
            <a:r>
              <a:rPr lang="pl-PL" sz="1600" dirty="0"/>
              <a:t> 2,2 %</a:t>
            </a:r>
          </a:p>
        </p:txBody>
      </p:sp>
      <p:pic>
        <p:nvPicPr>
          <p:cNvPr id="49" name="Obraz 48"/>
          <p:cNvPicPr>
            <a:picLocks noChangeAspect="1"/>
          </p:cNvPicPr>
          <p:nvPr/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2113420" y="4052168"/>
            <a:ext cx="1153096" cy="386443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34">
            <a:lum bright="70000" contrast="-70000"/>
          </a:blip>
          <a:stretch>
            <a:fillRect/>
          </a:stretch>
        </p:blipFill>
        <p:spPr>
          <a:xfrm>
            <a:off x="2481095" y="4754189"/>
            <a:ext cx="953287" cy="423683"/>
          </a:xfrm>
          <a:prstGeom prst="rect">
            <a:avLst/>
          </a:prstGeom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35">
            <a:lum bright="70000" contrast="-70000"/>
          </a:blip>
          <a:stretch>
            <a:fillRect/>
          </a:stretch>
        </p:blipFill>
        <p:spPr>
          <a:xfrm>
            <a:off x="2589838" y="5234438"/>
            <a:ext cx="1296212" cy="504841"/>
          </a:xfrm>
          <a:prstGeom prst="rect">
            <a:avLst/>
          </a:prstGeom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36">
            <a:lum bright="70000" contrast="-70000"/>
          </a:blip>
          <a:stretch>
            <a:fillRect/>
          </a:stretch>
        </p:blipFill>
        <p:spPr>
          <a:xfrm>
            <a:off x="1421959" y="4673552"/>
            <a:ext cx="734226" cy="314668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37">
            <a:lum bright="70000" contrast="-70000"/>
          </a:blip>
          <a:stretch>
            <a:fillRect/>
          </a:stretch>
        </p:blipFill>
        <p:spPr>
          <a:xfrm>
            <a:off x="1458201" y="5145929"/>
            <a:ext cx="882558" cy="308640"/>
          </a:xfrm>
          <a:prstGeom prst="rect">
            <a:avLst/>
          </a:prstGeom>
        </p:spPr>
      </p:pic>
      <p:pic>
        <p:nvPicPr>
          <p:cNvPr id="52" name="Obraz 51"/>
          <p:cNvPicPr>
            <a:picLocks noChangeAspect="1"/>
          </p:cNvPicPr>
          <p:nvPr/>
        </p:nvPicPr>
        <p:blipFill>
          <a:blip r:embed="rId38">
            <a:lum bright="70000" contrast="-70000"/>
          </a:blip>
          <a:stretch>
            <a:fillRect/>
          </a:stretch>
        </p:blipFill>
        <p:spPr>
          <a:xfrm>
            <a:off x="200787" y="4686295"/>
            <a:ext cx="1058717" cy="332930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39">
            <a:lum bright="70000" contrast="-70000"/>
          </a:blip>
          <a:stretch>
            <a:fillRect/>
          </a:stretch>
        </p:blipFill>
        <p:spPr>
          <a:xfrm>
            <a:off x="526646" y="5172752"/>
            <a:ext cx="718915" cy="387836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/>
        </p:nvPicPr>
        <p:blipFill>
          <a:blip r:embed="rId40">
            <a:lum bright="70000" contrast="-70000"/>
          </a:blip>
          <a:stretch>
            <a:fillRect/>
          </a:stretch>
        </p:blipFill>
        <p:spPr>
          <a:xfrm>
            <a:off x="854224" y="4203675"/>
            <a:ext cx="1096866" cy="338241"/>
          </a:xfrm>
          <a:prstGeom prst="rect">
            <a:avLst/>
          </a:prstGeom>
        </p:spPr>
      </p:pic>
      <p:pic>
        <p:nvPicPr>
          <p:cNvPr id="55" name="Obraz 54"/>
          <p:cNvPicPr>
            <a:picLocks noChangeAspect="1"/>
          </p:cNvPicPr>
          <p:nvPr/>
        </p:nvPicPr>
        <p:blipFill>
          <a:blip r:embed="rId41">
            <a:lum bright="70000" contrast="-70000"/>
          </a:blip>
          <a:stretch>
            <a:fillRect/>
          </a:stretch>
        </p:blipFill>
        <p:spPr>
          <a:xfrm>
            <a:off x="230178" y="3994274"/>
            <a:ext cx="524003" cy="547642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/>
        </p:nvPicPr>
        <p:blipFill>
          <a:blip r:embed="rId42">
            <a:lum bright="70000" contrast="-70000"/>
          </a:blip>
          <a:stretch>
            <a:fillRect/>
          </a:stretch>
        </p:blipFill>
        <p:spPr>
          <a:xfrm>
            <a:off x="854224" y="3661844"/>
            <a:ext cx="1264945" cy="399886"/>
          </a:xfrm>
          <a:prstGeom prst="rect">
            <a:avLst/>
          </a:prstGeom>
        </p:spPr>
      </p:pic>
      <p:pic>
        <p:nvPicPr>
          <p:cNvPr id="57" name="Obraz 56"/>
          <p:cNvPicPr>
            <a:picLocks noChangeAspect="1"/>
          </p:cNvPicPr>
          <p:nvPr/>
        </p:nvPicPr>
        <p:blipFill>
          <a:blip r:embed="rId43">
            <a:lum bright="70000" contrast="-70000"/>
          </a:blip>
          <a:stretch>
            <a:fillRect/>
          </a:stretch>
        </p:blipFill>
        <p:spPr>
          <a:xfrm>
            <a:off x="243926" y="3335954"/>
            <a:ext cx="399811" cy="558772"/>
          </a:xfrm>
          <a:prstGeom prst="rect">
            <a:avLst/>
          </a:prstGeom>
        </p:spPr>
      </p:pic>
      <p:pic>
        <p:nvPicPr>
          <p:cNvPr id="58" name="Obraz 57"/>
          <p:cNvPicPr>
            <a:picLocks noChangeAspect="1"/>
          </p:cNvPicPr>
          <p:nvPr/>
        </p:nvPicPr>
        <p:blipFill>
          <a:blip r:embed="rId44">
            <a:lum bright="70000" contrast="-70000"/>
          </a:blip>
          <a:stretch>
            <a:fillRect/>
          </a:stretch>
        </p:blipFill>
        <p:spPr>
          <a:xfrm>
            <a:off x="2264070" y="3206704"/>
            <a:ext cx="783945" cy="423623"/>
          </a:xfrm>
          <a:prstGeom prst="rect">
            <a:avLst/>
          </a:prstGeom>
        </p:spPr>
      </p:pic>
      <p:pic>
        <p:nvPicPr>
          <p:cNvPr id="59" name="Obraz 58"/>
          <p:cNvPicPr>
            <a:picLocks noChangeAspect="1"/>
          </p:cNvPicPr>
          <p:nvPr/>
        </p:nvPicPr>
        <p:blipFill>
          <a:blip r:embed="rId45">
            <a:lum bright="70000" contrast="-70000"/>
          </a:blip>
          <a:stretch>
            <a:fillRect/>
          </a:stretch>
        </p:blipFill>
        <p:spPr>
          <a:xfrm>
            <a:off x="913792" y="3064331"/>
            <a:ext cx="1283395" cy="339010"/>
          </a:xfrm>
          <a:prstGeom prst="rect">
            <a:avLst/>
          </a:prstGeom>
        </p:spPr>
      </p:pic>
      <p:pic>
        <p:nvPicPr>
          <p:cNvPr id="60" name="Obraz 59"/>
          <p:cNvPicPr>
            <a:picLocks noChangeAspect="1"/>
          </p:cNvPicPr>
          <p:nvPr/>
        </p:nvPicPr>
        <p:blipFill>
          <a:blip r:embed="rId46">
            <a:lum bright="70000" contrast="-70000"/>
          </a:blip>
          <a:stretch>
            <a:fillRect/>
          </a:stretch>
        </p:blipFill>
        <p:spPr>
          <a:xfrm>
            <a:off x="83264" y="2780159"/>
            <a:ext cx="1172212" cy="330201"/>
          </a:xfrm>
          <a:prstGeom prst="rect">
            <a:avLst/>
          </a:prstGeom>
        </p:spPr>
      </p:pic>
      <p:pic>
        <p:nvPicPr>
          <p:cNvPr id="61" name="Obraz 60"/>
          <p:cNvPicPr>
            <a:picLocks noChangeAspect="1"/>
          </p:cNvPicPr>
          <p:nvPr/>
        </p:nvPicPr>
        <p:blipFill>
          <a:blip r:embed="rId47">
            <a:lum bright="70000" contrast="-70000"/>
          </a:blip>
          <a:stretch>
            <a:fillRect/>
          </a:stretch>
        </p:blipFill>
        <p:spPr>
          <a:xfrm>
            <a:off x="1636029" y="2675252"/>
            <a:ext cx="826122" cy="385036"/>
          </a:xfrm>
          <a:prstGeom prst="rect">
            <a:avLst/>
          </a:prstGeom>
        </p:spPr>
      </p:pic>
      <p:pic>
        <p:nvPicPr>
          <p:cNvPr id="62" name="Obraz 61"/>
          <p:cNvPicPr>
            <a:picLocks noChangeAspect="1"/>
          </p:cNvPicPr>
          <p:nvPr/>
        </p:nvPicPr>
        <p:blipFill>
          <a:blip r:embed="rId48">
            <a:lum bright="70000" contrast="-70000"/>
          </a:blip>
          <a:stretch>
            <a:fillRect/>
          </a:stretch>
        </p:blipFill>
        <p:spPr>
          <a:xfrm>
            <a:off x="2600662" y="2702910"/>
            <a:ext cx="723496" cy="480304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49">
            <a:lum bright="70000" contrast="-70000"/>
          </a:blip>
          <a:stretch>
            <a:fillRect/>
          </a:stretch>
        </p:blipFill>
        <p:spPr>
          <a:xfrm>
            <a:off x="947424" y="2295043"/>
            <a:ext cx="672174" cy="523274"/>
          </a:xfrm>
          <a:prstGeom prst="rect">
            <a:avLst/>
          </a:prstGeom>
        </p:spPr>
      </p:pic>
      <p:pic>
        <p:nvPicPr>
          <p:cNvPr id="64" name="Obraz 63"/>
          <p:cNvPicPr>
            <a:picLocks noChangeAspect="1"/>
          </p:cNvPicPr>
          <p:nvPr/>
        </p:nvPicPr>
        <p:blipFill>
          <a:blip r:embed="rId50">
            <a:lum bright="70000" contrast="-70000"/>
          </a:blip>
          <a:stretch>
            <a:fillRect/>
          </a:stretch>
        </p:blipFill>
        <p:spPr>
          <a:xfrm>
            <a:off x="240388" y="2022243"/>
            <a:ext cx="519354" cy="552861"/>
          </a:xfrm>
          <a:prstGeom prst="rect">
            <a:avLst/>
          </a:prstGeom>
        </p:spPr>
      </p:pic>
      <p:pic>
        <p:nvPicPr>
          <p:cNvPr id="65" name="Obraz 64"/>
          <p:cNvPicPr>
            <a:picLocks noChangeAspect="1"/>
          </p:cNvPicPr>
          <p:nvPr/>
        </p:nvPicPr>
        <p:blipFill>
          <a:blip r:embed="rId51">
            <a:lum bright="70000" contrast="-70000"/>
          </a:blip>
          <a:stretch>
            <a:fillRect/>
          </a:stretch>
        </p:blipFill>
        <p:spPr>
          <a:xfrm>
            <a:off x="775353" y="1756900"/>
            <a:ext cx="940415" cy="439491"/>
          </a:xfrm>
          <a:prstGeom prst="rect">
            <a:avLst/>
          </a:prstGeom>
        </p:spPr>
      </p:pic>
      <p:pic>
        <p:nvPicPr>
          <p:cNvPr id="66" name="Obraz 65"/>
          <p:cNvPicPr>
            <a:picLocks noChangeAspect="1"/>
          </p:cNvPicPr>
          <p:nvPr/>
        </p:nvPicPr>
        <p:blipFill>
          <a:blip r:embed="rId52">
            <a:lum bright="70000" contrast="-70000"/>
          </a:blip>
          <a:stretch>
            <a:fillRect/>
          </a:stretch>
        </p:blipFill>
        <p:spPr>
          <a:xfrm>
            <a:off x="1674501" y="2191532"/>
            <a:ext cx="503913" cy="361296"/>
          </a:xfrm>
          <a:prstGeom prst="rect">
            <a:avLst/>
          </a:prstGeom>
        </p:spPr>
      </p:pic>
      <p:pic>
        <p:nvPicPr>
          <p:cNvPr id="67" name="Obraz 66"/>
          <p:cNvPicPr>
            <a:picLocks noChangeAspect="1"/>
          </p:cNvPicPr>
          <p:nvPr/>
        </p:nvPicPr>
        <p:blipFill>
          <a:blip r:embed="rId53">
            <a:lum bright="70000" contrast="-70000"/>
          </a:blip>
          <a:stretch>
            <a:fillRect/>
          </a:stretch>
        </p:blipFill>
        <p:spPr>
          <a:xfrm>
            <a:off x="110474" y="1486771"/>
            <a:ext cx="1145002" cy="255459"/>
          </a:xfrm>
          <a:prstGeom prst="rect">
            <a:avLst/>
          </a:prstGeom>
        </p:spPr>
      </p:pic>
      <p:pic>
        <p:nvPicPr>
          <p:cNvPr id="68" name="Obraz 67"/>
          <p:cNvPicPr>
            <a:picLocks noChangeAspect="1"/>
          </p:cNvPicPr>
          <p:nvPr/>
        </p:nvPicPr>
        <p:blipFill>
          <a:blip r:embed="rId54">
            <a:lum bright="70000" contrast="-70000"/>
          </a:blip>
          <a:stretch>
            <a:fillRect/>
          </a:stretch>
        </p:blipFill>
        <p:spPr>
          <a:xfrm>
            <a:off x="2264070" y="2393743"/>
            <a:ext cx="902105" cy="286551"/>
          </a:xfrm>
          <a:prstGeom prst="rect">
            <a:avLst/>
          </a:prstGeom>
        </p:spPr>
      </p:pic>
      <p:pic>
        <p:nvPicPr>
          <p:cNvPr id="69" name="Picture 60" descr="Znalezione obrazy dla zapytania Wielton S.A."/>
          <p:cNvPicPr>
            <a:picLocks noChangeAspect="1" noChangeArrowheads="1"/>
          </p:cNvPicPr>
          <p:nvPr/>
        </p:nvPicPr>
        <p:blipFill>
          <a:blip r:embed="rId5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86" y="1156290"/>
            <a:ext cx="1313973" cy="25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Obraz 69"/>
          <p:cNvPicPr>
            <a:picLocks noChangeAspect="1"/>
          </p:cNvPicPr>
          <p:nvPr/>
        </p:nvPicPr>
        <p:blipFill>
          <a:blip r:embed="rId56">
            <a:lum bright="70000" contrast="-70000"/>
          </a:blip>
          <a:stretch>
            <a:fillRect/>
          </a:stretch>
        </p:blipFill>
        <p:spPr>
          <a:xfrm>
            <a:off x="1899480" y="1550184"/>
            <a:ext cx="1061449" cy="385367"/>
          </a:xfrm>
          <a:prstGeom prst="rect">
            <a:avLst/>
          </a:prstGeom>
        </p:spPr>
      </p:pic>
      <p:pic>
        <p:nvPicPr>
          <p:cNvPr id="71" name="Obraz 70"/>
          <p:cNvPicPr>
            <a:picLocks noChangeAspect="1"/>
          </p:cNvPicPr>
          <p:nvPr/>
        </p:nvPicPr>
        <p:blipFill>
          <a:blip r:embed="rId57">
            <a:lum bright="70000" contrast="-70000"/>
          </a:blip>
          <a:stretch>
            <a:fillRect/>
          </a:stretch>
        </p:blipFill>
        <p:spPr>
          <a:xfrm>
            <a:off x="3344902" y="2503676"/>
            <a:ext cx="548679" cy="457233"/>
          </a:xfrm>
          <a:prstGeom prst="rect">
            <a:avLst/>
          </a:prstGeom>
        </p:spPr>
      </p:pic>
      <p:pic>
        <p:nvPicPr>
          <p:cNvPr id="72" name="Obraz 71"/>
          <p:cNvPicPr>
            <a:picLocks noChangeAspect="1"/>
          </p:cNvPicPr>
          <p:nvPr/>
        </p:nvPicPr>
        <p:blipFill>
          <a:blip r:embed="rId58">
            <a:lum bright="70000" contrast="-70000"/>
          </a:blip>
          <a:stretch>
            <a:fillRect/>
          </a:stretch>
        </p:blipFill>
        <p:spPr>
          <a:xfrm>
            <a:off x="3031295" y="1993457"/>
            <a:ext cx="974802" cy="274163"/>
          </a:xfrm>
          <a:prstGeom prst="rect">
            <a:avLst/>
          </a:prstGeom>
        </p:spPr>
      </p:pic>
      <p:pic>
        <p:nvPicPr>
          <p:cNvPr id="73" name="Obraz 72"/>
          <p:cNvPicPr>
            <a:picLocks noChangeAspect="1"/>
          </p:cNvPicPr>
          <p:nvPr/>
        </p:nvPicPr>
        <p:blipFill>
          <a:blip r:embed="rId59">
            <a:lum bright="70000" contrast="-70000"/>
          </a:blip>
          <a:stretch>
            <a:fillRect/>
          </a:stretch>
        </p:blipFill>
        <p:spPr>
          <a:xfrm>
            <a:off x="4308209" y="2242704"/>
            <a:ext cx="886865" cy="588627"/>
          </a:xfrm>
          <a:prstGeom prst="rect">
            <a:avLst/>
          </a:prstGeom>
        </p:spPr>
      </p:pic>
      <p:pic>
        <p:nvPicPr>
          <p:cNvPr id="74" name="Obraz 73"/>
          <p:cNvPicPr>
            <a:picLocks noChangeAspect="1"/>
          </p:cNvPicPr>
          <p:nvPr/>
        </p:nvPicPr>
        <p:blipFill>
          <a:blip r:embed="rId60">
            <a:lum bright="70000" contrast="-70000"/>
          </a:blip>
          <a:stretch>
            <a:fillRect/>
          </a:stretch>
        </p:blipFill>
        <p:spPr>
          <a:xfrm>
            <a:off x="4486387" y="1638012"/>
            <a:ext cx="1038419" cy="388648"/>
          </a:xfrm>
          <a:prstGeom prst="rect">
            <a:avLst/>
          </a:prstGeom>
        </p:spPr>
      </p:pic>
      <p:pic>
        <p:nvPicPr>
          <p:cNvPr id="75" name="Obraz 74"/>
          <p:cNvPicPr>
            <a:picLocks noChangeAspect="1"/>
          </p:cNvPicPr>
          <p:nvPr/>
        </p:nvPicPr>
        <p:blipFill>
          <a:blip r:embed="rId61">
            <a:lum bright="70000" contrast="-70000"/>
          </a:blip>
          <a:stretch>
            <a:fillRect/>
          </a:stretch>
        </p:blipFill>
        <p:spPr>
          <a:xfrm>
            <a:off x="4282807" y="1091841"/>
            <a:ext cx="1077630" cy="291251"/>
          </a:xfrm>
          <a:prstGeom prst="rect">
            <a:avLst/>
          </a:prstGeom>
        </p:spPr>
      </p:pic>
      <p:pic>
        <p:nvPicPr>
          <p:cNvPr id="76" name="Obraz 75"/>
          <p:cNvPicPr>
            <a:picLocks noChangeAspect="1"/>
          </p:cNvPicPr>
          <p:nvPr/>
        </p:nvPicPr>
        <p:blipFill>
          <a:blip r:embed="rId62">
            <a:lum bright="70000" contrast="-70000"/>
          </a:blip>
          <a:stretch>
            <a:fillRect/>
          </a:stretch>
        </p:blipFill>
        <p:spPr>
          <a:xfrm>
            <a:off x="3039633" y="1233671"/>
            <a:ext cx="958126" cy="48766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283028" y="0"/>
            <a:ext cx="1867306" cy="88120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-16014" y="6071203"/>
            <a:ext cx="1272790" cy="590766"/>
          </a:xfrm>
          <a:prstGeom prst="rect">
            <a:avLst/>
          </a:prstGeom>
        </p:spPr>
      </p:pic>
      <p:pic>
        <p:nvPicPr>
          <p:cNvPr id="77" name="Obraz 76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5930972" y="954368"/>
            <a:ext cx="782843" cy="7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92646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340978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GIP – wyniki historyczne</a:t>
            </a:r>
            <a:endParaRPr lang="pl-PL" sz="2600" dirty="0">
              <a:solidFill>
                <a:srgbClr val="072A3E"/>
              </a:solidFill>
              <a:latin typeface="+mj-lt"/>
            </a:endParaRPr>
          </a:p>
        </p:txBody>
      </p:sp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BA8A1B78-EF56-447D-906F-452E2B8A22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7945809"/>
              </p:ext>
            </p:extLst>
          </p:nvPr>
        </p:nvGraphicFramePr>
        <p:xfrm>
          <a:off x="420673" y="1340621"/>
          <a:ext cx="8420100" cy="5267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83931231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340978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GIP – wyniki historyczne</a:t>
            </a:r>
            <a:endParaRPr lang="pl-PL" sz="2600" dirty="0">
              <a:solidFill>
                <a:srgbClr val="072A3E"/>
              </a:solidFill>
              <a:latin typeface="+mj-lt"/>
            </a:endParaRPr>
          </a:p>
        </p:txBody>
      </p:sp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0906003B-9B88-4102-B357-99FFB77DE4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891591"/>
              </p:ext>
            </p:extLst>
          </p:nvPr>
        </p:nvGraphicFramePr>
        <p:xfrm>
          <a:off x="616154" y="1221321"/>
          <a:ext cx="809625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Łącznik prosty 3"/>
          <p:cNvCxnSpPr>
            <a:cxnSpLocks/>
          </p:cNvCxnSpPr>
          <p:nvPr/>
        </p:nvCxnSpPr>
        <p:spPr>
          <a:xfrm flipH="1">
            <a:off x="1392573" y="4454554"/>
            <a:ext cx="6677636" cy="2516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04196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38" y="2960909"/>
            <a:ext cx="2845826" cy="11781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270386" y="2419410"/>
            <a:ext cx="906854" cy="2767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5098" y="1812821"/>
            <a:ext cx="1003133" cy="7449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598141" y="2672795"/>
            <a:ext cx="1390090" cy="22348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8232" y="1875074"/>
            <a:ext cx="913505" cy="34298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8177240" y="1489754"/>
            <a:ext cx="626813" cy="69055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6293186" y="3519737"/>
            <a:ext cx="695045" cy="32485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7142556" y="3175189"/>
            <a:ext cx="759181" cy="486655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8035502" y="3130208"/>
            <a:ext cx="952500" cy="4191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7659898" y="3728922"/>
            <a:ext cx="1034684" cy="35691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6640708" y="3928423"/>
            <a:ext cx="1023562" cy="32900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8177240" y="4160312"/>
            <a:ext cx="772629" cy="21027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6">
            <a:lum bright="70000" contrast="-70000"/>
          </a:blip>
          <a:stretch>
            <a:fillRect/>
          </a:stretch>
        </p:blipFill>
        <p:spPr>
          <a:xfrm>
            <a:off x="7188316" y="4306818"/>
            <a:ext cx="833356" cy="300215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7">
            <a:lum bright="70000" contrast="-70000"/>
          </a:blip>
          <a:stretch>
            <a:fillRect/>
          </a:stretch>
        </p:blipFill>
        <p:spPr>
          <a:xfrm>
            <a:off x="8132426" y="4569701"/>
            <a:ext cx="843564" cy="37704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6149023" y="4330722"/>
            <a:ext cx="839208" cy="321179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9">
            <a:lum bright="70000" contrast="-70000"/>
          </a:blip>
          <a:stretch>
            <a:fillRect/>
          </a:stretch>
        </p:blipFill>
        <p:spPr>
          <a:xfrm>
            <a:off x="6932849" y="4807671"/>
            <a:ext cx="1024270" cy="278156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0">
            <a:lum bright="70000" contrast="-70000"/>
          </a:blip>
          <a:stretch>
            <a:fillRect/>
          </a:stretch>
        </p:blipFill>
        <p:spPr>
          <a:xfrm>
            <a:off x="8060547" y="5036946"/>
            <a:ext cx="902409" cy="468968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21">
            <a:lum bright="70000" contrast="-70000"/>
          </a:blip>
          <a:stretch>
            <a:fillRect/>
          </a:stretch>
        </p:blipFill>
        <p:spPr>
          <a:xfrm>
            <a:off x="7253733" y="5317480"/>
            <a:ext cx="864311" cy="310574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22">
            <a:lum bright="70000" contrast="-70000"/>
          </a:blip>
          <a:stretch>
            <a:fillRect/>
          </a:stretch>
        </p:blipFill>
        <p:spPr>
          <a:xfrm>
            <a:off x="7925960" y="5560588"/>
            <a:ext cx="878093" cy="46449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23">
            <a:lum bright="70000" contrast="-70000"/>
          </a:blip>
          <a:stretch>
            <a:fillRect/>
          </a:stretch>
        </p:blipFill>
        <p:spPr>
          <a:xfrm>
            <a:off x="6034456" y="3160724"/>
            <a:ext cx="1256983" cy="24429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24">
            <a:lum bright="70000" contrast="-70000"/>
          </a:blip>
          <a:stretch>
            <a:fillRect/>
          </a:stretch>
        </p:blipFill>
        <p:spPr>
          <a:xfrm>
            <a:off x="5792248" y="3957569"/>
            <a:ext cx="552488" cy="324708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25">
            <a:lum bright="70000" contrast="-70000"/>
          </a:blip>
          <a:stretch>
            <a:fillRect/>
          </a:stretch>
        </p:blipFill>
        <p:spPr>
          <a:xfrm>
            <a:off x="6149023" y="5486859"/>
            <a:ext cx="893302" cy="527195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26">
            <a:lum bright="70000" contrast="-70000"/>
          </a:blip>
          <a:stretch>
            <a:fillRect/>
          </a:stretch>
        </p:blipFill>
        <p:spPr>
          <a:xfrm>
            <a:off x="4551740" y="4203675"/>
            <a:ext cx="1185131" cy="613284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27">
            <a:lum bright="70000" contrast="-70000"/>
          </a:blip>
          <a:stretch>
            <a:fillRect/>
          </a:stretch>
        </p:blipFill>
        <p:spPr>
          <a:xfrm>
            <a:off x="6794677" y="6151229"/>
            <a:ext cx="1107060" cy="374544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28">
            <a:lum bright="70000" contrast="-70000"/>
          </a:blip>
          <a:stretch>
            <a:fillRect/>
          </a:stretch>
        </p:blipFill>
        <p:spPr>
          <a:xfrm>
            <a:off x="5216673" y="4959785"/>
            <a:ext cx="1269991" cy="369624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29">
            <a:lum bright="70000" contrast="-70000"/>
          </a:blip>
          <a:stretch>
            <a:fillRect/>
          </a:stretch>
        </p:blipFill>
        <p:spPr>
          <a:xfrm>
            <a:off x="3494758" y="4318769"/>
            <a:ext cx="741946" cy="276311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30">
            <a:lum bright="70000" contrast="-70000"/>
          </a:blip>
          <a:stretch>
            <a:fillRect/>
          </a:stretch>
        </p:blipFill>
        <p:spPr>
          <a:xfrm>
            <a:off x="5360437" y="6212302"/>
            <a:ext cx="754418" cy="384463"/>
          </a:xfrm>
          <a:prstGeom prst="rect">
            <a:avLst/>
          </a:prstGeom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31">
            <a:lum bright="70000" contrast="-70000"/>
          </a:blip>
          <a:stretch>
            <a:fillRect/>
          </a:stretch>
        </p:blipFill>
        <p:spPr>
          <a:xfrm>
            <a:off x="3932540" y="4807671"/>
            <a:ext cx="712036" cy="594182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32">
            <a:lum bright="70000" contrast="-70000"/>
          </a:blip>
          <a:stretch>
            <a:fillRect/>
          </a:stretch>
        </p:blipFill>
        <p:spPr>
          <a:xfrm>
            <a:off x="4551740" y="5651918"/>
            <a:ext cx="980489" cy="270264"/>
          </a:xfrm>
          <a:prstGeom prst="rect">
            <a:avLst/>
          </a:prstGeom>
        </p:spPr>
      </p:pic>
      <p:pic>
        <p:nvPicPr>
          <p:cNvPr id="49" name="Obraz 48"/>
          <p:cNvPicPr>
            <a:picLocks noChangeAspect="1"/>
          </p:cNvPicPr>
          <p:nvPr/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2113420" y="4052168"/>
            <a:ext cx="1153096" cy="386443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34">
            <a:lum bright="70000" contrast="-70000"/>
          </a:blip>
          <a:stretch>
            <a:fillRect/>
          </a:stretch>
        </p:blipFill>
        <p:spPr>
          <a:xfrm>
            <a:off x="2481095" y="4754189"/>
            <a:ext cx="953287" cy="423683"/>
          </a:xfrm>
          <a:prstGeom prst="rect">
            <a:avLst/>
          </a:prstGeom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35">
            <a:lum bright="70000" contrast="-70000"/>
          </a:blip>
          <a:stretch>
            <a:fillRect/>
          </a:stretch>
        </p:blipFill>
        <p:spPr>
          <a:xfrm>
            <a:off x="2589838" y="5234438"/>
            <a:ext cx="1296212" cy="504841"/>
          </a:xfrm>
          <a:prstGeom prst="rect">
            <a:avLst/>
          </a:prstGeom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36">
            <a:lum bright="70000" contrast="-70000"/>
          </a:blip>
          <a:stretch>
            <a:fillRect/>
          </a:stretch>
        </p:blipFill>
        <p:spPr>
          <a:xfrm>
            <a:off x="1421959" y="4673552"/>
            <a:ext cx="734226" cy="314668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37">
            <a:lum bright="70000" contrast="-70000"/>
          </a:blip>
          <a:stretch>
            <a:fillRect/>
          </a:stretch>
        </p:blipFill>
        <p:spPr>
          <a:xfrm>
            <a:off x="1458201" y="5145929"/>
            <a:ext cx="882558" cy="308640"/>
          </a:xfrm>
          <a:prstGeom prst="rect">
            <a:avLst/>
          </a:prstGeom>
        </p:spPr>
      </p:pic>
      <p:pic>
        <p:nvPicPr>
          <p:cNvPr id="52" name="Obraz 51"/>
          <p:cNvPicPr>
            <a:picLocks noChangeAspect="1"/>
          </p:cNvPicPr>
          <p:nvPr/>
        </p:nvPicPr>
        <p:blipFill>
          <a:blip r:embed="rId38">
            <a:lum bright="70000" contrast="-70000"/>
          </a:blip>
          <a:stretch>
            <a:fillRect/>
          </a:stretch>
        </p:blipFill>
        <p:spPr>
          <a:xfrm>
            <a:off x="200787" y="4686295"/>
            <a:ext cx="1058717" cy="332930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39">
            <a:lum bright="70000" contrast="-70000"/>
          </a:blip>
          <a:stretch>
            <a:fillRect/>
          </a:stretch>
        </p:blipFill>
        <p:spPr>
          <a:xfrm>
            <a:off x="526646" y="5172752"/>
            <a:ext cx="718915" cy="387836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/>
        </p:nvPicPr>
        <p:blipFill>
          <a:blip r:embed="rId40">
            <a:lum bright="70000" contrast="-70000"/>
          </a:blip>
          <a:stretch>
            <a:fillRect/>
          </a:stretch>
        </p:blipFill>
        <p:spPr>
          <a:xfrm>
            <a:off x="854224" y="4203675"/>
            <a:ext cx="1096866" cy="338241"/>
          </a:xfrm>
          <a:prstGeom prst="rect">
            <a:avLst/>
          </a:prstGeom>
        </p:spPr>
      </p:pic>
      <p:pic>
        <p:nvPicPr>
          <p:cNvPr id="55" name="Obraz 54"/>
          <p:cNvPicPr>
            <a:picLocks noChangeAspect="1"/>
          </p:cNvPicPr>
          <p:nvPr/>
        </p:nvPicPr>
        <p:blipFill>
          <a:blip r:embed="rId41">
            <a:lum bright="70000" contrast="-70000"/>
          </a:blip>
          <a:stretch>
            <a:fillRect/>
          </a:stretch>
        </p:blipFill>
        <p:spPr>
          <a:xfrm>
            <a:off x="230178" y="3994274"/>
            <a:ext cx="524003" cy="547642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/>
        </p:nvPicPr>
        <p:blipFill>
          <a:blip r:embed="rId42">
            <a:lum bright="70000" contrast="-70000"/>
          </a:blip>
          <a:stretch>
            <a:fillRect/>
          </a:stretch>
        </p:blipFill>
        <p:spPr>
          <a:xfrm>
            <a:off x="854224" y="3661844"/>
            <a:ext cx="1264945" cy="399886"/>
          </a:xfrm>
          <a:prstGeom prst="rect">
            <a:avLst/>
          </a:prstGeom>
        </p:spPr>
      </p:pic>
      <p:pic>
        <p:nvPicPr>
          <p:cNvPr id="57" name="Obraz 56"/>
          <p:cNvPicPr>
            <a:picLocks noChangeAspect="1"/>
          </p:cNvPicPr>
          <p:nvPr/>
        </p:nvPicPr>
        <p:blipFill>
          <a:blip r:embed="rId43">
            <a:lum bright="70000" contrast="-70000"/>
          </a:blip>
          <a:stretch>
            <a:fillRect/>
          </a:stretch>
        </p:blipFill>
        <p:spPr>
          <a:xfrm>
            <a:off x="243926" y="3335954"/>
            <a:ext cx="399811" cy="558772"/>
          </a:xfrm>
          <a:prstGeom prst="rect">
            <a:avLst/>
          </a:prstGeom>
        </p:spPr>
      </p:pic>
      <p:pic>
        <p:nvPicPr>
          <p:cNvPr id="58" name="Obraz 57"/>
          <p:cNvPicPr>
            <a:picLocks noChangeAspect="1"/>
          </p:cNvPicPr>
          <p:nvPr/>
        </p:nvPicPr>
        <p:blipFill>
          <a:blip r:embed="rId44">
            <a:lum bright="70000" contrast="-70000"/>
          </a:blip>
          <a:stretch>
            <a:fillRect/>
          </a:stretch>
        </p:blipFill>
        <p:spPr>
          <a:xfrm>
            <a:off x="2264070" y="3206704"/>
            <a:ext cx="783945" cy="423623"/>
          </a:xfrm>
          <a:prstGeom prst="rect">
            <a:avLst/>
          </a:prstGeom>
        </p:spPr>
      </p:pic>
      <p:pic>
        <p:nvPicPr>
          <p:cNvPr id="59" name="Obraz 58"/>
          <p:cNvPicPr>
            <a:picLocks noChangeAspect="1"/>
          </p:cNvPicPr>
          <p:nvPr/>
        </p:nvPicPr>
        <p:blipFill>
          <a:blip r:embed="rId45">
            <a:lum bright="70000" contrast="-70000"/>
          </a:blip>
          <a:stretch>
            <a:fillRect/>
          </a:stretch>
        </p:blipFill>
        <p:spPr>
          <a:xfrm>
            <a:off x="913792" y="3064331"/>
            <a:ext cx="1283395" cy="339010"/>
          </a:xfrm>
          <a:prstGeom prst="rect">
            <a:avLst/>
          </a:prstGeom>
        </p:spPr>
      </p:pic>
      <p:pic>
        <p:nvPicPr>
          <p:cNvPr id="60" name="Obraz 59"/>
          <p:cNvPicPr>
            <a:picLocks noChangeAspect="1"/>
          </p:cNvPicPr>
          <p:nvPr/>
        </p:nvPicPr>
        <p:blipFill>
          <a:blip r:embed="rId46">
            <a:lum bright="70000" contrast="-70000"/>
          </a:blip>
          <a:stretch>
            <a:fillRect/>
          </a:stretch>
        </p:blipFill>
        <p:spPr>
          <a:xfrm>
            <a:off x="83264" y="2780159"/>
            <a:ext cx="1172212" cy="330201"/>
          </a:xfrm>
          <a:prstGeom prst="rect">
            <a:avLst/>
          </a:prstGeom>
        </p:spPr>
      </p:pic>
      <p:pic>
        <p:nvPicPr>
          <p:cNvPr id="61" name="Obraz 60"/>
          <p:cNvPicPr>
            <a:picLocks noChangeAspect="1"/>
          </p:cNvPicPr>
          <p:nvPr/>
        </p:nvPicPr>
        <p:blipFill>
          <a:blip r:embed="rId47">
            <a:lum bright="70000" contrast="-70000"/>
          </a:blip>
          <a:stretch>
            <a:fillRect/>
          </a:stretch>
        </p:blipFill>
        <p:spPr>
          <a:xfrm>
            <a:off x="1636029" y="2675252"/>
            <a:ext cx="826122" cy="385036"/>
          </a:xfrm>
          <a:prstGeom prst="rect">
            <a:avLst/>
          </a:prstGeom>
        </p:spPr>
      </p:pic>
      <p:pic>
        <p:nvPicPr>
          <p:cNvPr id="62" name="Obraz 61"/>
          <p:cNvPicPr>
            <a:picLocks noChangeAspect="1"/>
          </p:cNvPicPr>
          <p:nvPr/>
        </p:nvPicPr>
        <p:blipFill>
          <a:blip r:embed="rId48">
            <a:lum bright="70000" contrast="-70000"/>
          </a:blip>
          <a:stretch>
            <a:fillRect/>
          </a:stretch>
        </p:blipFill>
        <p:spPr>
          <a:xfrm>
            <a:off x="2600662" y="2702910"/>
            <a:ext cx="723496" cy="480304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49">
            <a:lum bright="70000" contrast="-70000"/>
          </a:blip>
          <a:stretch>
            <a:fillRect/>
          </a:stretch>
        </p:blipFill>
        <p:spPr>
          <a:xfrm>
            <a:off x="947424" y="2295043"/>
            <a:ext cx="672174" cy="523274"/>
          </a:xfrm>
          <a:prstGeom prst="rect">
            <a:avLst/>
          </a:prstGeom>
        </p:spPr>
      </p:pic>
      <p:pic>
        <p:nvPicPr>
          <p:cNvPr id="64" name="Obraz 63"/>
          <p:cNvPicPr>
            <a:picLocks noChangeAspect="1"/>
          </p:cNvPicPr>
          <p:nvPr/>
        </p:nvPicPr>
        <p:blipFill>
          <a:blip r:embed="rId50">
            <a:lum bright="70000" contrast="-70000"/>
          </a:blip>
          <a:stretch>
            <a:fillRect/>
          </a:stretch>
        </p:blipFill>
        <p:spPr>
          <a:xfrm>
            <a:off x="240388" y="2022243"/>
            <a:ext cx="519354" cy="552861"/>
          </a:xfrm>
          <a:prstGeom prst="rect">
            <a:avLst/>
          </a:prstGeom>
        </p:spPr>
      </p:pic>
      <p:pic>
        <p:nvPicPr>
          <p:cNvPr id="65" name="Obraz 64"/>
          <p:cNvPicPr>
            <a:picLocks noChangeAspect="1"/>
          </p:cNvPicPr>
          <p:nvPr/>
        </p:nvPicPr>
        <p:blipFill>
          <a:blip r:embed="rId51">
            <a:lum bright="70000" contrast="-70000"/>
          </a:blip>
          <a:stretch>
            <a:fillRect/>
          </a:stretch>
        </p:blipFill>
        <p:spPr>
          <a:xfrm>
            <a:off x="775353" y="1756900"/>
            <a:ext cx="940415" cy="439491"/>
          </a:xfrm>
          <a:prstGeom prst="rect">
            <a:avLst/>
          </a:prstGeom>
        </p:spPr>
      </p:pic>
      <p:pic>
        <p:nvPicPr>
          <p:cNvPr id="66" name="Obraz 65"/>
          <p:cNvPicPr>
            <a:picLocks noChangeAspect="1"/>
          </p:cNvPicPr>
          <p:nvPr/>
        </p:nvPicPr>
        <p:blipFill>
          <a:blip r:embed="rId52">
            <a:lum bright="70000" contrast="-70000"/>
          </a:blip>
          <a:stretch>
            <a:fillRect/>
          </a:stretch>
        </p:blipFill>
        <p:spPr>
          <a:xfrm>
            <a:off x="1674501" y="2191532"/>
            <a:ext cx="503913" cy="361296"/>
          </a:xfrm>
          <a:prstGeom prst="rect">
            <a:avLst/>
          </a:prstGeom>
        </p:spPr>
      </p:pic>
      <p:pic>
        <p:nvPicPr>
          <p:cNvPr id="67" name="Obraz 66"/>
          <p:cNvPicPr>
            <a:picLocks noChangeAspect="1"/>
          </p:cNvPicPr>
          <p:nvPr/>
        </p:nvPicPr>
        <p:blipFill>
          <a:blip r:embed="rId53">
            <a:lum bright="70000" contrast="-70000"/>
          </a:blip>
          <a:stretch>
            <a:fillRect/>
          </a:stretch>
        </p:blipFill>
        <p:spPr>
          <a:xfrm>
            <a:off x="110474" y="1486771"/>
            <a:ext cx="1145002" cy="255459"/>
          </a:xfrm>
          <a:prstGeom prst="rect">
            <a:avLst/>
          </a:prstGeom>
        </p:spPr>
      </p:pic>
      <p:pic>
        <p:nvPicPr>
          <p:cNvPr id="68" name="Obraz 67"/>
          <p:cNvPicPr>
            <a:picLocks noChangeAspect="1"/>
          </p:cNvPicPr>
          <p:nvPr/>
        </p:nvPicPr>
        <p:blipFill>
          <a:blip r:embed="rId54">
            <a:lum bright="70000" contrast="-70000"/>
          </a:blip>
          <a:stretch>
            <a:fillRect/>
          </a:stretch>
        </p:blipFill>
        <p:spPr>
          <a:xfrm>
            <a:off x="2264070" y="2393743"/>
            <a:ext cx="902105" cy="286551"/>
          </a:xfrm>
          <a:prstGeom prst="rect">
            <a:avLst/>
          </a:prstGeom>
        </p:spPr>
      </p:pic>
      <p:pic>
        <p:nvPicPr>
          <p:cNvPr id="69" name="Picture 60" descr="Znalezione obrazy dla zapytania Wielton S.A."/>
          <p:cNvPicPr>
            <a:picLocks noChangeAspect="1" noChangeArrowheads="1"/>
          </p:cNvPicPr>
          <p:nvPr/>
        </p:nvPicPr>
        <p:blipFill>
          <a:blip r:embed="rId5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86" y="1156290"/>
            <a:ext cx="1313973" cy="25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Obraz 69"/>
          <p:cNvPicPr>
            <a:picLocks noChangeAspect="1"/>
          </p:cNvPicPr>
          <p:nvPr/>
        </p:nvPicPr>
        <p:blipFill>
          <a:blip r:embed="rId56">
            <a:lum bright="70000" contrast="-70000"/>
          </a:blip>
          <a:stretch>
            <a:fillRect/>
          </a:stretch>
        </p:blipFill>
        <p:spPr>
          <a:xfrm>
            <a:off x="1899480" y="1550184"/>
            <a:ext cx="1061449" cy="385367"/>
          </a:xfrm>
          <a:prstGeom prst="rect">
            <a:avLst/>
          </a:prstGeom>
        </p:spPr>
      </p:pic>
      <p:pic>
        <p:nvPicPr>
          <p:cNvPr id="71" name="Obraz 70"/>
          <p:cNvPicPr>
            <a:picLocks noChangeAspect="1"/>
          </p:cNvPicPr>
          <p:nvPr/>
        </p:nvPicPr>
        <p:blipFill>
          <a:blip r:embed="rId57">
            <a:lum bright="70000" contrast="-70000"/>
          </a:blip>
          <a:stretch>
            <a:fillRect/>
          </a:stretch>
        </p:blipFill>
        <p:spPr>
          <a:xfrm>
            <a:off x="3344902" y="2503676"/>
            <a:ext cx="548679" cy="457233"/>
          </a:xfrm>
          <a:prstGeom prst="rect">
            <a:avLst/>
          </a:prstGeom>
        </p:spPr>
      </p:pic>
      <p:pic>
        <p:nvPicPr>
          <p:cNvPr id="72" name="Obraz 71"/>
          <p:cNvPicPr>
            <a:picLocks noChangeAspect="1"/>
          </p:cNvPicPr>
          <p:nvPr/>
        </p:nvPicPr>
        <p:blipFill>
          <a:blip r:embed="rId58">
            <a:lum bright="70000" contrast="-70000"/>
          </a:blip>
          <a:stretch>
            <a:fillRect/>
          </a:stretch>
        </p:blipFill>
        <p:spPr>
          <a:xfrm>
            <a:off x="3031295" y="1993457"/>
            <a:ext cx="974802" cy="274163"/>
          </a:xfrm>
          <a:prstGeom prst="rect">
            <a:avLst/>
          </a:prstGeom>
        </p:spPr>
      </p:pic>
      <p:pic>
        <p:nvPicPr>
          <p:cNvPr id="73" name="Obraz 72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4308209" y="2242704"/>
            <a:ext cx="886865" cy="588627"/>
          </a:xfrm>
          <a:prstGeom prst="rect">
            <a:avLst/>
          </a:prstGeom>
        </p:spPr>
      </p:pic>
      <p:pic>
        <p:nvPicPr>
          <p:cNvPr id="74" name="Obraz 73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486387" y="1638012"/>
            <a:ext cx="1038419" cy="388648"/>
          </a:xfrm>
          <a:prstGeom prst="rect">
            <a:avLst/>
          </a:prstGeom>
        </p:spPr>
      </p:pic>
      <p:pic>
        <p:nvPicPr>
          <p:cNvPr id="75" name="Obraz 74"/>
          <p:cNvPicPr>
            <a:picLocks noChangeAspect="1"/>
          </p:cNvPicPr>
          <p:nvPr/>
        </p:nvPicPr>
        <p:blipFill>
          <a:blip r:embed="rId61">
            <a:lum bright="70000" contrast="-70000"/>
          </a:blip>
          <a:stretch>
            <a:fillRect/>
          </a:stretch>
        </p:blipFill>
        <p:spPr>
          <a:xfrm>
            <a:off x="4282807" y="1091841"/>
            <a:ext cx="1077630" cy="291251"/>
          </a:xfrm>
          <a:prstGeom prst="rect">
            <a:avLst/>
          </a:prstGeom>
        </p:spPr>
      </p:pic>
      <p:pic>
        <p:nvPicPr>
          <p:cNvPr id="76" name="Obraz 75"/>
          <p:cNvPicPr>
            <a:picLocks noChangeAspect="1"/>
          </p:cNvPicPr>
          <p:nvPr/>
        </p:nvPicPr>
        <p:blipFill>
          <a:blip r:embed="rId62">
            <a:lum bright="70000" contrast="-70000"/>
          </a:blip>
          <a:stretch>
            <a:fillRect/>
          </a:stretch>
        </p:blipFill>
        <p:spPr>
          <a:xfrm>
            <a:off x="3039633" y="1233671"/>
            <a:ext cx="958126" cy="487669"/>
          </a:xfrm>
          <a:prstGeom prst="rect">
            <a:avLst/>
          </a:prstGeom>
        </p:spPr>
      </p:pic>
      <p:pic>
        <p:nvPicPr>
          <p:cNvPr id="77" name="Obraz 76"/>
          <p:cNvPicPr>
            <a:picLocks noChangeAspect="1"/>
          </p:cNvPicPr>
          <p:nvPr/>
        </p:nvPicPr>
        <p:blipFill>
          <a:blip r:embed="rId63">
            <a:lum bright="70000" contrast="-70000"/>
          </a:blip>
          <a:stretch>
            <a:fillRect/>
          </a:stretch>
        </p:blipFill>
        <p:spPr>
          <a:xfrm>
            <a:off x="5930972" y="954368"/>
            <a:ext cx="782843" cy="796112"/>
          </a:xfrm>
          <a:prstGeom prst="rect">
            <a:avLst/>
          </a:prstGeom>
        </p:spPr>
      </p:pic>
      <p:sp>
        <p:nvSpPr>
          <p:cNvPr id="78" name="Prostokąt 77"/>
          <p:cNvSpPr/>
          <p:nvPr/>
        </p:nvSpPr>
        <p:spPr>
          <a:xfrm>
            <a:off x="283028" y="290907"/>
            <a:ext cx="32509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GIP – największe spółki</a:t>
            </a:r>
            <a:endParaRPr lang="pl-PL" sz="2600" dirty="0">
              <a:solidFill>
                <a:srgbClr val="072A3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85489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28661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PRODUKCJA.EXPERT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206573" y="2299839"/>
            <a:ext cx="2102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+mj-lt"/>
              </a:rPr>
              <a:t>Shop Floor Control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916" y="1509489"/>
            <a:ext cx="4893858" cy="50220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553512" y="1392572"/>
            <a:ext cx="1359016" cy="813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2450983" y="2040479"/>
            <a:ext cx="459996" cy="518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143" y="1202112"/>
            <a:ext cx="5919297" cy="539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64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8860972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25138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GIP60 w mediach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49" y="1202112"/>
            <a:ext cx="3551942" cy="3977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081" y="1199496"/>
            <a:ext cx="5104471" cy="43019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800" y="1197816"/>
            <a:ext cx="4416092" cy="5179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9382" y="1207432"/>
            <a:ext cx="5355019" cy="5367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974" y="1586856"/>
            <a:ext cx="4915218" cy="4561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2652" y="1625050"/>
            <a:ext cx="4489191" cy="4722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4255" y="1625198"/>
            <a:ext cx="4184317" cy="517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1546" y="1621398"/>
            <a:ext cx="5226522" cy="4783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971" y="2517280"/>
            <a:ext cx="6126324" cy="4740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1132" y="2619917"/>
            <a:ext cx="5035427" cy="411362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81091" y="2619917"/>
            <a:ext cx="4299408" cy="4768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78339" y="2661267"/>
            <a:ext cx="4774591" cy="4737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943" y="3698476"/>
            <a:ext cx="9144000" cy="3485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305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38030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DSR </a:t>
            </a:r>
            <a:r>
              <a:rPr lang="pl-PL" sz="2600" dirty="0">
                <a:solidFill>
                  <a:srgbClr val="072A3E"/>
                </a:solidFill>
                <a:latin typeface="+mj-lt"/>
              </a:rPr>
              <a:t>- Realizowane projekty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283028" y="1044600"/>
            <a:ext cx="5254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072A3E"/>
                </a:solidFill>
                <a:latin typeface="+mj-lt"/>
              </a:rPr>
              <a:t>DSR realizowało projekty wdrożeniowe i doradcze</a:t>
            </a:r>
          </a:p>
        </p:txBody>
      </p:sp>
      <p:grpSp>
        <p:nvGrpSpPr>
          <p:cNvPr id="64" name="Grupa 63"/>
          <p:cNvGrpSpPr/>
          <p:nvPr/>
        </p:nvGrpSpPr>
        <p:grpSpPr>
          <a:xfrm>
            <a:off x="210483" y="1343443"/>
            <a:ext cx="4435278" cy="1243469"/>
            <a:chOff x="210483" y="1343443"/>
            <a:chExt cx="4435278" cy="1243469"/>
          </a:xfrm>
        </p:grpSpPr>
        <p:grpSp>
          <p:nvGrpSpPr>
            <p:cNvPr id="13" name="Grupa 12"/>
            <p:cNvGrpSpPr/>
            <p:nvPr/>
          </p:nvGrpSpPr>
          <p:grpSpPr>
            <a:xfrm>
              <a:off x="974468" y="1343443"/>
              <a:ext cx="3671293" cy="1243469"/>
              <a:chOff x="495996" y="5251110"/>
              <a:chExt cx="3671293" cy="1243469"/>
            </a:xfrm>
          </p:grpSpPr>
          <p:sp>
            <p:nvSpPr>
              <p:cNvPr id="16" name="Prostokąt 15"/>
              <p:cNvSpPr/>
              <p:nvPr/>
            </p:nvSpPr>
            <p:spPr>
              <a:xfrm>
                <a:off x="495996" y="5555860"/>
                <a:ext cx="3671293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Międzynarodowy producent opakowań z tworzyw sztucznych i papieru. Spółka wprowadziła rozwiązanie do </a:t>
                </a:r>
                <a:r>
                  <a:rPr lang="pl-PL" sz="1100" dirty="0" err="1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harmono-gramowania</a:t>
                </a:r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 produkcji </a:t>
                </a:r>
                <a:r>
                  <a:rPr lang="pl-PL" sz="1100" dirty="0" err="1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Preactor</a:t>
                </a:r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 APS, dostarczonego przez firmę DSR. Jest również użytkownikiem aplikacji klasy ERP QAD Enterprise Applications.</a:t>
                </a:r>
              </a:p>
            </p:txBody>
          </p:sp>
          <p:sp>
            <p:nvSpPr>
              <p:cNvPr id="15" name="Prostokąt 14"/>
              <p:cNvSpPr/>
              <p:nvPr/>
            </p:nvSpPr>
            <p:spPr>
              <a:xfrm>
                <a:off x="495996" y="5251110"/>
                <a:ext cx="918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>
                    <a:solidFill>
                      <a:srgbClr val="C00000"/>
                    </a:solidFill>
                    <a:latin typeface="+mj-lt"/>
                  </a:rPr>
                  <a:t>Sonoco </a:t>
                </a:r>
              </a:p>
            </p:txBody>
          </p:sp>
        </p:grp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483" y="1585982"/>
              <a:ext cx="654728" cy="654728"/>
            </a:xfrm>
            <a:prstGeom prst="rect">
              <a:avLst/>
            </a:prstGeom>
          </p:spPr>
        </p:pic>
      </p:grpSp>
      <p:grpSp>
        <p:nvGrpSpPr>
          <p:cNvPr id="65" name="Grupa 64"/>
          <p:cNvGrpSpPr/>
          <p:nvPr/>
        </p:nvGrpSpPr>
        <p:grpSpPr>
          <a:xfrm>
            <a:off x="64368" y="2500325"/>
            <a:ext cx="4899515" cy="888421"/>
            <a:chOff x="64368" y="2500325"/>
            <a:chExt cx="4899515" cy="888421"/>
          </a:xfrm>
        </p:grpSpPr>
        <p:pic>
          <p:nvPicPr>
            <p:cNvPr id="11" name="Obraz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5" t="26258" r="10872" b="25407"/>
            <a:stretch/>
          </p:blipFill>
          <p:spPr>
            <a:xfrm>
              <a:off x="64368" y="2875903"/>
              <a:ext cx="939483" cy="294399"/>
            </a:xfrm>
            <a:prstGeom prst="rect">
              <a:avLst/>
            </a:prstGeom>
          </p:spPr>
        </p:pic>
        <p:grpSp>
          <p:nvGrpSpPr>
            <p:cNvPr id="38" name="Grupa 37"/>
            <p:cNvGrpSpPr/>
            <p:nvPr/>
          </p:nvGrpSpPr>
          <p:grpSpPr>
            <a:xfrm>
              <a:off x="974468" y="2500325"/>
              <a:ext cx="3989415" cy="888421"/>
              <a:chOff x="495995" y="5251110"/>
              <a:chExt cx="3989415" cy="888421"/>
            </a:xfrm>
          </p:grpSpPr>
          <p:sp>
            <p:nvSpPr>
              <p:cNvPr id="39" name="Prostokąt 38"/>
              <p:cNvSpPr/>
              <p:nvPr/>
            </p:nvSpPr>
            <p:spPr>
              <a:xfrm>
                <a:off x="495995" y="5539367"/>
                <a:ext cx="3989415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jeden z największych w Europie producentów lin stalowych, </a:t>
                </a:r>
              </a:p>
              <a:p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drutu i innych wyrobów ze stali. Firma jest użytkownikiem </a:t>
                </a:r>
              </a:p>
              <a:p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aplikacji QAD Enterprise Applications i QAD </a:t>
                </a:r>
                <a:r>
                  <a:rPr lang="pl-PL" sz="1100" dirty="0" err="1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Warehousing</a:t>
                </a:r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.</a:t>
                </a:r>
              </a:p>
            </p:txBody>
          </p:sp>
          <p:sp>
            <p:nvSpPr>
              <p:cNvPr id="40" name="Prostokąt 39"/>
              <p:cNvSpPr/>
              <p:nvPr/>
            </p:nvSpPr>
            <p:spPr>
              <a:xfrm>
                <a:off x="495996" y="5251110"/>
                <a:ext cx="9047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>
                    <a:solidFill>
                      <a:srgbClr val="C00000"/>
                    </a:solidFill>
                    <a:latin typeface="+mj-lt"/>
                  </a:rPr>
                  <a:t>Drumet</a:t>
                </a:r>
              </a:p>
            </p:txBody>
          </p:sp>
        </p:grpSp>
      </p:grpSp>
      <p:grpSp>
        <p:nvGrpSpPr>
          <p:cNvPr id="66" name="Grupa 65"/>
          <p:cNvGrpSpPr/>
          <p:nvPr/>
        </p:nvGrpSpPr>
        <p:grpSpPr>
          <a:xfrm>
            <a:off x="128292" y="3314778"/>
            <a:ext cx="4431933" cy="1244262"/>
            <a:chOff x="128292" y="3314778"/>
            <a:chExt cx="4431933" cy="1244262"/>
          </a:xfrm>
        </p:grpSpPr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92" y="3652143"/>
              <a:ext cx="821097" cy="264804"/>
            </a:xfrm>
            <a:prstGeom prst="rect">
              <a:avLst/>
            </a:prstGeom>
          </p:spPr>
        </p:pic>
        <p:grpSp>
          <p:nvGrpSpPr>
            <p:cNvPr id="41" name="Grupa 40"/>
            <p:cNvGrpSpPr/>
            <p:nvPr/>
          </p:nvGrpSpPr>
          <p:grpSpPr>
            <a:xfrm>
              <a:off x="974467" y="3314778"/>
              <a:ext cx="3585758" cy="1244262"/>
              <a:chOff x="495996" y="5251110"/>
              <a:chExt cx="3585758" cy="1244262"/>
            </a:xfrm>
          </p:grpSpPr>
          <p:sp>
            <p:nvSpPr>
              <p:cNvPr id="42" name="Prostokąt 41"/>
              <p:cNvSpPr/>
              <p:nvPr/>
            </p:nvSpPr>
            <p:spPr>
              <a:xfrm>
                <a:off x="495996" y="5556653"/>
                <a:ext cx="3585758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globalny producent wysokiej klasy specjalistycznych urządzeń procesowych oraz komponentów. Specjalizuje się w doborze, projektowaniu i produkcji wysokosprawnych wymienników ciepła. Firma korzysta z rozwiązań klasy ERP, APS, Supply Chain Portal, Business </a:t>
                </a:r>
                <a:r>
                  <a:rPr lang="pl-PL" sz="1100" dirty="0" err="1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Intelligence</a:t>
                </a:r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.</a:t>
                </a:r>
              </a:p>
            </p:txBody>
          </p:sp>
          <p:sp>
            <p:nvSpPr>
              <p:cNvPr id="43" name="Prostokąt 42"/>
              <p:cNvSpPr/>
              <p:nvPr/>
            </p:nvSpPr>
            <p:spPr>
              <a:xfrm>
                <a:off x="495996" y="5251110"/>
                <a:ext cx="21640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>
                    <a:solidFill>
                      <a:srgbClr val="C00000"/>
                    </a:solidFill>
                    <a:latin typeface="+mj-lt"/>
                  </a:rPr>
                  <a:t>GEA Technika Cieplna</a:t>
                </a:r>
              </a:p>
            </p:txBody>
          </p:sp>
        </p:grpSp>
      </p:grpSp>
      <p:grpSp>
        <p:nvGrpSpPr>
          <p:cNvPr id="67" name="Grupa 66"/>
          <p:cNvGrpSpPr/>
          <p:nvPr/>
        </p:nvGrpSpPr>
        <p:grpSpPr>
          <a:xfrm>
            <a:off x="22344" y="4495230"/>
            <a:ext cx="4623417" cy="1244262"/>
            <a:chOff x="22344" y="4495230"/>
            <a:chExt cx="4623417" cy="1244262"/>
          </a:xfrm>
        </p:grpSpPr>
        <p:pic>
          <p:nvPicPr>
            <p:cNvPr id="21" name="Obraz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4" y="4696287"/>
              <a:ext cx="1032993" cy="372004"/>
            </a:xfrm>
            <a:prstGeom prst="rect">
              <a:avLst/>
            </a:prstGeom>
          </p:spPr>
        </p:pic>
        <p:grpSp>
          <p:nvGrpSpPr>
            <p:cNvPr id="44" name="Grupa 43"/>
            <p:cNvGrpSpPr/>
            <p:nvPr/>
          </p:nvGrpSpPr>
          <p:grpSpPr>
            <a:xfrm>
              <a:off x="962029" y="4495230"/>
              <a:ext cx="3683732" cy="1244262"/>
              <a:chOff x="495996" y="5251110"/>
              <a:chExt cx="3683732" cy="1244262"/>
            </a:xfrm>
          </p:grpSpPr>
          <p:sp>
            <p:nvSpPr>
              <p:cNvPr id="45" name="Prostokąt 44"/>
              <p:cNvSpPr/>
              <p:nvPr/>
            </p:nvSpPr>
            <p:spPr>
              <a:xfrm>
                <a:off x="495996" y="5556653"/>
                <a:ext cx="3683732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jeden z największych producentów wyrobów czekoladowych w Polsce. Współpracuje z DSR w zakresie utrzymania i rozwoju Aplikacji QAD z modułem QAD </a:t>
                </a:r>
                <a:r>
                  <a:rPr lang="pl-PL" sz="1100" dirty="0" err="1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Warehousing</a:t>
                </a:r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 oraz planuje produkcję przy wykorzystaniu APS </a:t>
                </a:r>
                <a:r>
                  <a:rPr lang="pl-PL" sz="1100" dirty="0" err="1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Preactor</a:t>
                </a:r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 wdrożonego przez konsultantów DSR.</a:t>
                </a:r>
              </a:p>
            </p:txBody>
          </p:sp>
          <p:sp>
            <p:nvSpPr>
              <p:cNvPr id="46" name="Prostokąt 45"/>
              <p:cNvSpPr/>
              <p:nvPr/>
            </p:nvSpPr>
            <p:spPr>
              <a:xfrm>
                <a:off x="495996" y="5251110"/>
                <a:ext cx="8835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 err="1">
                    <a:solidFill>
                      <a:srgbClr val="C00000"/>
                    </a:solidFill>
                    <a:latin typeface="+mj-lt"/>
                  </a:rPr>
                  <a:t>Millano</a:t>
                </a:r>
                <a:endParaRPr lang="pl-PL" dirty="0">
                  <a:solidFill>
                    <a:srgbClr val="C00000"/>
                  </a:solidFill>
                  <a:latin typeface="+mj-lt"/>
                </a:endParaRPr>
              </a:p>
            </p:txBody>
          </p:sp>
        </p:grpSp>
      </p:grpSp>
      <p:grpSp>
        <p:nvGrpSpPr>
          <p:cNvPr id="68" name="Grupa 67"/>
          <p:cNvGrpSpPr/>
          <p:nvPr/>
        </p:nvGrpSpPr>
        <p:grpSpPr>
          <a:xfrm>
            <a:off x="47523" y="5652112"/>
            <a:ext cx="4617733" cy="1244262"/>
            <a:chOff x="47523" y="5652112"/>
            <a:chExt cx="4617733" cy="1244262"/>
          </a:xfrm>
        </p:grpSpPr>
        <p:pic>
          <p:nvPicPr>
            <p:cNvPr id="17" name="Obraz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3" y="5883968"/>
              <a:ext cx="973175" cy="158122"/>
            </a:xfrm>
            <a:prstGeom prst="rect">
              <a:avLst/>
            </a:prstGeom>
          </p:spPr>
        </p:pic>
        <p:grpSp>
          <p:nvGrpSpPr>
            <p:cNvPr id="47" name="Grupa 46"/>
            <p:cNvGrpSpPr/>
            <p:nvPr/>
          </p:nvGrpSpPr>
          <p:grpSpPr>
            <a:xfrm>
              <a:off x="981524" y="5652112"/>
              <a:ext cx="3683732" cy="1244262"/>
              <a:chOff x="495996" y="5251110"/>
              <a:chExt cx="3683732" cy="1244262"/>
            </a:xfrm>
          </p:grpSpPr>
          <p:sp>
            <p:nvSpPr>
              <p:cNvPr id="48" name="Prostokąt 47"/>
              <p:cNvSpPr/>
              <p:nvPr/>
            </p:nvSpPr>
            <p:spPr>
              <a:xfrm>
                <a:off x="495996" y="5556653"/>
                <a:ext cx="3683732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lider rynku żywności dla niemowląt i dzieci w Polsce. Firma jest członkiem Grupy </a:t>
                </a:r>
                <a:r>
                  <a:rPr lang="pl-PL" sz="1100" dirty="0" err="1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Danone</a:t>
                </a:r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. Korzysta z systemu QAD </a:t>
                </a:r>
                <a:r>
                  <a:rPr lang="pl-PL" sz="1100" dirty="0" err="1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Entrprise</a:t>
                </a:r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 Applications z modułami śledzenia partii, obsługą magazynu wysokiego składowania i obsługą komunikatorów EDI. System jest zintegrowany z aplikacjami MES oraz LIMES.</a:t>
                </a:r>
              </a:p>
            </p:txBody>
          </p:sp>
          <p:sp>
            <p:nvSpPr>
              <p:cNvPr id="49" name="Prostokąt 48"/>
              <p:cNvSpPr/>
              <p:nvPr/>
            </p:nvSpPr>
            <p:spPr>
              <a:xfrm>
                <a:off x="495996" y="5251110"/>
                <a:ext cx="9172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 err="1">
                    <a:solidFill>
                      <a:srgbClr val="C00000"/>
                    </a:solidFill>
                    <a:latin typeface="+mj-lt"/>
                  </a:rPr>
                  <a:t>Nutricia</a:t>
                </a:r>
                <a:endParaRPr lang="pl-PL" dirty="0">
                  <a:solidFill>
                    <a:srgbClr val="C00000"/>
                  </a:solidFill>
                  <a:latin typeface="+mj-lt"/>
                </a:endParaRPr>
              </a:p>
            </p:txBody>
          </p:sp>
        </p:grpSp>
      </p:grpSp>
      <p:grpSp>
        <p:nvGrpSpPr>
          <p:cNvPr id="62" name="Grupa 61"/>
          <p:cNvGrpSpPr/>
          <p:nvPr/>
        </p:nvGrpSpPr>
        <p:grpSpPr>
          <a:xfrm>
            <a:off x="4627107" y="1439045"/>
            <a:ext cx="4503284" cy="1243469"/>
            <a:chOff x="4627107" y="1439045"/>
            <a:chExt cx="4503284" cy="1243469"/>
          </a:xfrm>
        </p:grpSpPr>
        <p:pic>
          <p:nvPicPr>
            <p:cNvPr id="19" name="Obraz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7107" y="1739860"/>
              <a:ext cx="1109946" cy="198250"/>
            </a:xfrm>
            <a:prstGeom prst="rect">
              <a:avLst/>
            </a:prstGeom>
          </p:spPr>
        </p:pic>
        <p:grpSp>
          <p:nvGrpSpPr>
            <p:cNvPr id="50" name="Grupa 49"/>
            <p:cNvGrpSpPr/>
            <p:nvPr/>
          </p:nvGrpSpPr>
          <p:grpSpPr>
            <a:xfrm>
              <a:off x="5729687" y="1439045"/>
              <a:ext cx="3400704" cy="1243469"/>
              <a:chOff x="474224" y="5251110"/>
              <a:chExt cx="3400704" cy="1243469"/>
            </a:xfrm>
          </p:grpSpPr>
          <p:sp>
            <p:nvSpPr>
              <p:cNvPr id="51" name="Prostokąt 50"/>
              <p:cNvSpPr/>
              <p:nvPr/>
            </p:nvSpPr>
            <p:spPr>
              <a:xfrm>
                <a:off x="474224" y="5555860"/>
                <a:ext cx="3400704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producent armatury przemysłowej i odlewów żeliwnych. Firma jest wieloletnim użytkownikiem  aplikacji QAD Enterprise Applications. DSR odpowiadała również za wprowadzenie systemu kontroli procesów produkcji – Shop Floor Control</a:t>
                </a:r>
              </a:p>
            </p:txBody>
          </p:sp>
          <p:sp>
            <p:nvSpPr>
              <p:cNvPr id="52" name="Prostokąt 51"/>
              <p:cNvSpPr/>
              <p:nvPr/>
            </p:nvSpPr>
            <p:spPr>
              <a:xfrm>
                <a:off x="495996" y="5251110"/>
                <a:ext cx="9739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>
                    <a:solidFill>
                      <a:srgbClr val="C00000"/>
                    </a:solidFill>
                    <a:latin typeface="+mj-lt"/>
                  </a:rPr>
                  <a:t>Zetkama</a:t>
                </a:r>
              </a:p>
            </p:txBody>
          </p:sp>
        </p:grpSp>
      </p:grpSp>
      <p:grpSp>
        <p:nvGrpSpPr>
          <p:cNvPr id="63" name="Grupa 62"/>
          <p:cNvGrpSpPr/>
          <p:nvPr/>
        </p:nvGrpSpPr>
        <p:grpSpPr>
          <a:xfrm>
            <a:off x="4604539" y="2688715"/>
            <a:ext cx="4689467" cy="1412746"/>
            <a:chOff x="4604539" y="2688715"/>
            <a:chExt cx="4689467" cy="1412746"/>
          </a:xfrm>
        </p:grpSpPr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4539" y="2932194"/>
              <a:ext cx="1155083" cy="222218"/>
            </a:xfrm>
            <a:prstGeom prst="rect">
              <a:avLst/>
            </a:prstGeom>
          </p:spPr>
        </p:pic>
        <p:grpSp>
          <p:nvGrpSpPr>
            <p:cNvPr id="53" name="Grupa 52"/>
            <p:cNvGrpSpPr/>
            <p:nvPr/>
          </p:nvGrpSpPr>
          <p:grpSpPr>
            <a:xfrm>
              <a:off x="5729688" y="2688715"/>
              <a:ext cx="3564318" cy="1412746"/>
              <a:chOff x="474225" y="5251110"/>
              <a:chExt cx="3564318" cy="1412746"/>
            </a:xfrm>
          </p:grpSpPr>
          <p:sp>
            <p:nvSpPr>
              <p:cNvPr id="54" name="Prostokąt 53"/>
              <p:cNvSpPr/>
              <p:nvPr/>
            </p:nvSpPr>
            <p:spPr>
              <a:xfrm>
                <a:off x="474225" y="5555860"/>
                <a:ext cx="3564318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największy polski producent naczep i przyczep oraz jeden    z wiodących producentów w Europie. Firma korzysta z możliwości systemu QAD Enterprise Applications, obejmującego obszary dystrybucji, sprzedaży, zaopatrzenia, logistyki, finansów i produkcji. Planowanie produkcji wspomaga APS </a:t>
                </a:r>
                <a:r>
                  <a:rPr lang="pl-PL" sz="1100" dirty="0" err="1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Preactor</a:t>
                </a:r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 wdrożony przez DSR.</a:t>
                </a:r>
              </a:p>
            </p:txBody>
          </p:sp>
          <p:sp>
            <p:nvSpPr>
              <p:cNvPr id="55" name="Prostokąt 54"/>
              <p:cNvSpPr/>
              <p:nvPr/>
            </p:nvSpPr>
            <p:spPr>
              <a:xfrm>
                <a:off x="495996" y="5251110"/>
                <a:ext cx="918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 err="1">
                    <a:solidFill>
                      <a:srgbClr val="C00000"/>
                    </a:solidFill>
                    <a:latin typeface="+mj-lt"/>
                  </a:rPr>
                  <a:t>Wielton</a:t>
                </a:r>
                <a:endParaRPr lang="pl-PL" dirty="0">
                  <a:solidFill>
                    <a:srgbClr val="C00000"/>
                  </a:solidFill>
                  <a:latin typeface="+mj-lt"/>
                </a:endParaRPr>
              </a:p>
            </p:txBody>
          </p:sp>
        </p:grpSp>
      </p:grpSp>
      <p:grpSp>
        <p:nvGrpSpPr>
          <p:cNvPr id="23" name="Grupa 22"/>
          <p:cNvGrpSpPr/>
          <p:nvPr/>
        </p:nvGrpSpPr>
        <p:grpSpPr>
          <a:xfrm>
            <a:off x="4593466" y="4050522"/>
            <a:ext cx="4756704" cy="1412746"/>
            <a:chOff x="4593466" y="4050522"/>
            <a:chExt cx="4756704" cy="1412746"/>
          </a:xfrm>
        </p:grpSpPr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466" y="4225167"/>
              <a:ext cx="1157925" cy="620611"/>
            </a:xfrm>
            <a:prstGeom prst="rect">
              <a:avLst/>
            </a:prstGeom>
          </p:spPr>
        </p:pic>
        <p:grpSp>
          <p:nvGrpSpPr>
            <p:cNvPr id="56" name="Grupa 55"/>
            <p:cNvGrpSpPr/>
            <p:nvPr/>
          </p:nvGrpSpPr>
          <p:grpSpPr>
            <a:xfrm>
              <a:off x="5718733" y="4050522"/>
              <a:ext cx="3631437" cy="1412746"/>
              <a:chOff x="463338" y="5251110"/>
              <a:chExt cx="3631437" cy="1412746"/>
            </a:xfrm>
          </p:grpSpPr>
          <p:sp>
            <p:nvSpPr>
              <p:cNvPr id="57" name="Prostokąt 56"/>
              <p:cNvSpPr/>
              <p:nvPr/>
            </p:nvSpPr>
            <p:spPr>
              <a:xfrm>
                <a:off x="463338" y="5555860"/>
                <a:ext cx="3631437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największy na rynku polskim i wiodący w Europie Środkowo-Wschodniej producent, specjalizujący się w przetwórstwie tworzyw sztucznych i produkcji wyrobów z PVC i PE. Firma jest użytkownikiem QAD Enterprise Applications oraz systemów do zarządzania magazynem wysokiego składowania oraz utrzymania ruchu.</a:t>
                </a:r>
              </a:p>
            </p:txBody>
          </p:sp>
          <p:sp>
            <p:nvSpPr>
              <p:cNvPr id="58" name="Prostokąt 57"/>
              <p:cNvSpPr/>
              <p:nvPr/>
            </p:nvSpPr>
            <p:spPr>
              <a:xfrm>
                <a:off x="495996" y="5251110"/>
                <a:ext cx="1782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>
                    <a:solidFill>
                      <a:srgbClr val="C00000"/>
                    </a:solidFill>
                    <a:latin typeface="+mj-lt"/>
                  </a:rPr>
                  <a:t>Energis </a:t>
                </a:r>
                <a:r>
                  <a:rPr lang="pl-PL" dirty="0" err="1">
                    <a:solidFill>
                      <a:srgbClr val="C00000"/>
                    </a:solidFill>
                    <a:latin typeface="+mj-lt"/>
                  </a:rPr>
                  <a:t>Eurofilms</a:t>
                </a:r>
                <a:endParaRPr lang="pl-PL" dirty="0">
                  <a:solidFill>
                    <a:srgbClr val="C00000"/>
                  </a:solidFill>
                  <a:latin typeface="+mj-lt"/>
                </a:endParaRPr>
              </a:p>
            </p:txBody>
          </p:sp>
        </p:grpSp>
      </p:grpSp>
      <p:grpSp>
        <p:nvGrpSpPr>
          <p:cNvPr id="33" name="Grupa 32"/>
          <p:cNvGrpSpPr/>
          <p:nvPr/>
        </p:nvGrpSpPr>
        <p:grpSpPr>
          <a:xfrm>
            <a:off x="4557358" y="5477941"/>
            <a:ext cx="4611787" cy="1243469"/>
            <a:chOff x="4557358" y="5652112"/>
            <a:chExt cx="4611787" cy="1243469"/>
          </a:xfrm>
        </p:grpSpPr>
        <p:pic>
          <p:nvPicPr>
            <p:cNvPr id="18" name="Obraz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358" y="5855602"/>
              <a:ext cx="1221759" cy="436342"/>
            </a:xfrm>
            <a:prstGeom prst="rect">
              <a:avLst/>
            </a:prstGeom>
          </p:spPr>
        </p:pic>
        <p:grpSp>
          <p:nvGrpSpPr>
            <p:cNvPr id="59" name="Grupa 58"/>
            <p:cNvGrpSpPr/>
            <p:nvPr/>
          </p:nvGrpSpPr>
          <p:grpSpPr>
            <a:xfrm>
              <a:off x="5737850" y="5652112"/>
              <a:ext cx="3431295" cy="1243469"/>
              <a:chOff x="474224" y="5251110"/>
              <a:chExt cx="3431295" cy="1243469"/>
            </a:xfrm>
          </p:grpSpPr>
          <p:sp>
            <p:nvSpPr>
              <p:cNvPr id="60" name="Prostokąt 59"/>
              <p:cNvSpPr/>
              <p:nvPr/>
            </p:nvSpPr>
            <p:spPr>
              <a:xfrm>
                <a:off x="474224" y="5555860"/>
                <a:ext cx="3231979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producent wagonów towarowych i cystern kolejowych</a:t>
                </a:r>
              </a:p>
              <a:p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należący do </a:t>
                </a:r>
                <a:r>
                  <a:rPr lang="pl-PL" sz="1100" dirty="0" err="1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Greenbrier</a:t>
                </a:r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 Europe, wiodącego producenta wagonów towarowych w Europie. Spółka jest użytkownikiem aplikacji QAD Enterprise Applications oraz APS </a:t>
                </a:r>
                <a:r>
                  <a:rPr lang="pl-PL" sz="1100" dirty="0" err="1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Preactor</a:t>
                </a:r>
                <a:r>
                  <a:rPr lang="pl-PL" sz="1100" dirty="0">
                    <a:solidFill>
                      <a:srgbClr val="072A3E"/>
                    </a:solidFill>
                    <a:latin typeface="Calibri Light" panose="020F0302020204030204" pitchFamily="34" charset="0"/>
                  </a:rPr>
                  <a:t>.</a:t>
                </a:r>
              </a:p>
            </p:txBody>
          </p:sp>
          <p:sp>
            <p:nvSpPr>
              <p:cNvPr id="61" name="Prostokąt 60"/>
              <p:cNvSpPr/>
              <p:nvPr/>
            </p:nvSpPr>
            <p:spPr>
              <a:xfrm>
                <a:off x="495996" y="5251110"/>
                <a:ext cx="34095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>
                    <a:solidFill>
                      <a:srgbClr val="C00000"/>
                    </a:solidFill>
                    <a:latin typeface="+mj-lt"/>
                  </a:rPr>
                  <a:t>Wagony Świdnica </a:t>
                </a:r>
                <a:r>
                  <a:rPr lang="pl-PL" sz="1200" dirty="0">
                    <a:solidFill>
                      <a:srgbClr val="C00000"/>
                    </a:solidFill>
                    <a:latin typeface="+mj-lt"/>
                  </a:rPr>
                  <a:t>(</a:t>
                </a:r>
                <a:r>
                  <a:rPr lang="pl-PL" sz="1200" dirty="0" err="1">
                    <a:solidFill>
                      <a:srgbClr val="C00000"/>
                    </a:solidFill>
                    <a:latin typeface="+mj-lt"/>
                  </a:rPr>
                  <a:t>Greenbrier</a:t>
                </a:r>
                <a:r>
                  <a:rPr lang="pl-PL" sz="1200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pl-PL" sz="1200" dirty="0" err="1">
                    <a:solidFill>
                      <a:srgbClr val="C00000"/>
                    </a:solidFill>
                    <a:latin typeface="+mj-lt"/>
                  </a:rPr>
                  <a:t>Companies</a:t>
                </a:r>
                <a:r>
                  <a:rPr lang="pl-PL" sz="1200" dirty="0">
                    <a:solidFill>
                      <a:srgbClr val="C00000"/>
                    </a:solidFill>
                    <a:latin typeface="+mj-lt"/>
                  </a:rPr>
                  <a:t>)  </a:t>
                </a:r>
              </a:p>
            </p:txBody>
          </p:sp>
        </p:grpSp>
      </p:grpSp>
      <p:pic>
        <p:nvPicPr>
          <p:cNvPr id="69" name="Obraz 6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54179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438645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GIP – kierunki dalszego rozwoju</a:t>
            </a:r>
            <a:endParaRPr lang="pl-PL" sz="2600" dirty="0">
              <a:solidFill>
                <a:srgbClr val="072A3E"/>
              </a:solidFill>
              <a:latin typeface="+mj-lt"/>
            </a:endParaRPr>
          </a:p>
        </p:txBody>
      </p:sp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87897" y="1770075"/>
            <a:ext cx="77262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222222"/>
                </a:solidFill>
                <a:latin typeface="arial" panose="020B0604020202020204" pitchFamily="34" charset="0"/>
              </a:rPr>
              <a:t>Ile jest firm produkcyjnych w Polsce o określonej skali działania (powyżej 40 mln rocznego przychodu)?</a:t>
            </a:r>
          </a:p>
          <a:p>
            <a:endParaRPr lang="pl-PL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pl-PL" dirty="0">
                <a:solidFill>
                  <a:srgbClr val="222222"/>
                </a:solidFill>
                <a:latin typeface="arial" panose="020B0604020202020204" pitchFamily="34" charset="0"/>
              </a:rPr>
              <a:t>Jak ocenić ich wartość?</a:t>
            </a:r>
          </a:p>
          <a:p>
            <a:endParaRPr lang="pl-PL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pl-PL" dirty="0">
                <a:solidFill>
                  <a:srgbClr val="222222"/>
                </a:solidFill>
                <a:latin typeface="arial" panose="020B0604020202020204" pitchFamily="34" charset="0"/>
              </a:rPr>
              <a:t>Wartość księgowa firm z GIP60 vs wartość rynkowa?</a:t>
            </a:r>
          </a:p>
          <a:p>
            <a:endParaRPr lang="pl-PL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pl-PL" dirty="0">
                <a:solidFill>
                  <a:srgbClr val="222222"/>
                </a:solidFill>
                <a:latin typeface="arial" panose="020B0604020202020204" pitchFamily="34" charset="0"/>
              </a:rPr>
              <a:t>Jaką część wartości polskiej branży produkcyjnej badamy?</a:t>
            </a:r>
          </a:p>
          <a:p>
            <a:endParaRPr lang="pl-PL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pl-PL" dirty="0">
                <a:solidFill>
                  <a:srgbClr val="222222"/>
                </a:solidFill>
                <a:latin typeface="arial" panose="020B0604020202020204" pitchFamily="34" charset="0"/>
              </a:rPr>
              <a:t>Na ile jest to reprezentacyjne dla całości?</a:t>
            </a:r>
          </a:p>
          <a:p>
            <a:endParaRPr lang="pl-PL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pl-PL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818" y="4535468"/>
            <a:ext cx="1785965" cy="185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66513"/>
      </p:ext>
    </p:extLst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438645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GIP – kierunki dalszego rozwoju</a:t>
            </a:r>
            <a:endParaRPr lang="pl-PL" sz="2600" dirty="0">
              <a:solidFill>
                <a:srgbClr val="072A3E"/>
              </a:solidFill>
              <a:latin typeface="+mj-lt"/>
            </a:endParaRPr>
          </a:p>
        </p:txBody>
      </p:sp>
      <p:pic>
        <p:nvPicPr>
          <p:cNvPr id="40" name="Obraz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87897" y="1770075"/>
            <a:ext cx="7726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pl-PL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382" y="2093240"/>
            <a:ext cx="1115292" cy="16262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837" y="1785937"/>
            <a:ext cx="2600325" cy="328612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396422" y="6034285"/>
            <a:ext cx="403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maciej.zareba@dsr.com.pl</a:t>
            </a:r>
          </a:p>
        </p:txBody>
      </p:sp>
    </p:spTree>
    <p:extLst>
      <p:ext uri="{BB962C8B-B14F-4D97-AF65-F5344CB8AC3E}">
        <p14:creationId xmlns:p14="http://schemas.microsoft.com/office/powerpoint/2010/main" val="1130911953"/>
      </p:ext>
    </p:extLst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8" b="-1"/>
          <a:stretch/>
        </p:blipFill>
        <p:spPr>
          <a:xfrm>
            <a:off x="0" y="914399"/>
            <a:ext cx="9144000" cy="4151487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4428072" y="5419443"/>
            <a:ext cx="4960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D13C14"/>
                </a:solidFill>
              </a:rPr>
              <a:t>Dziękujemy za uwagę!</a:t>
            </a:r>
            <a:endParaRPr lang="pl-PL" sz="3600" dirty="0">
              <a:solidFill>
                <a:srgbClr val="2770A1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5373" b="-22916"/>
          <a:stretch/>
        </p:blipFill>
        <p:spPr>
          <a:xfrm flipV="1">
            <a:off x="2320119" y="6248400"/>
            <a:ext cx="6823881" cy="41681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1" y="94163"/>
            <a:ext cx="2086998" cy="7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68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3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85056" y="290908"/>
            <a:ext cx="31682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A12014"/>
                </a:solidFill>
                <a:latin typeface="+mj-lt"/>
              </a:rPr>
              <a:t>DSR </a:t>
            </a:r>
            <a:r>
              <a:rPr lang="pl-PL" sz="2600" dirty="0">
                <a:solidFill>
                  <a:srgbClr val="116174"/>
                </a:solidFill>
                <a:latin typeface="+mj-lt"/>
              </a:rPr>
              <a:t>– kolorowy zespół</a:t>
            </a:r>
            <a:endParaRPr lang="pl-PL" sz="2600" dirty="0">
              <a:latin typeface="+mj-lt"/>
            </a:endParaRPr>
          </a:p>
        </p:txBody>
      </p:sp>
      <p:grpSp>
        <p:nvGrpSpPr>
          <p:cNvPr id="9" name="Grupa 8"/>
          <p:cNvGrpSpPr/>
          <p:nvPr/>
        </p:nvGrpSpPr>
        <p:grpSpPr>
          <a:xfrm>
            <a:off x="141513" y="2499885"/>
            <a:ext cx="9144000" cy="2123658"/>
            <a:chOff x="141513" y="2499885"/>
            <a:chExt cx="9144000" cy="2123658"/>
          </a:xfrm>
        </p:grpSpPr>
        <p:sp>
          <p:nvSpPr>
            <p:cNvPr id="3" name="pole tekstowe 2"/>
            <p:cNvSpPr txBox="1"/>
            <p:nvPr/>
          </p:nvSpPr>
          <p:spPr>
            <a:xfrm>
              <a:off x="141513" y="2499885"/>
              <a:ext cx="274320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l-PL" sz="1200" dirty="0">
                <a:solidFill>
                  <a:schemeClr val="bg1"/>
                </a:solidFill>
              </a:endParaRPr>
            </a:p>
            <a:p>
              <a:r>
                <a:rPr lang="pl-PL" dirty="0">
                  <a:solidFill>
                    <a:schemeClr val="bg1"/>
                  </a:solidFill>
                </a:rPr>
                <a:t>Doświadczenie</a:t>
              </a:r>
              <a:endParaRPr lang="pl-PL" sz="1200" dirty="0">
                <a:solidFill>
                  <a:schemeClr val="bg1"/>
                </a:solidFill>
              </a:endParaRPr>
            </a:p>
            <a:p>
              <a:r>
                <a:rPr lang="pl-PL" sz="1200" dirty="0">
                  <a:solidFill>
                    <a:schemeClr val="bg1"/>
                  </a:solidFill>
                </a:rPr>
                <a:t>Głęboka znajomość potrzeb polskich </a:t>
              </a:r>
            </a:p>
            <a:p>
              <a:r>
                <a:rPr lang="pl-PL" sz="1200" dirty="0">
                  <a:solidFill>
                    <a:schemeClr val="bg1"/>
                  </a:solidFill>
                </a:rPr>
                <a:t>i międzynarodowych przedsiębiorstw sektora produkcji </a:t>
              </a:r>
            </a:p>
            <a:p>
              <a:endParaRPr lang="pl-PL" sz="1200" dirty="0">
                <a:solidFill>
                  <a:schemeClr val="bg1"/>
                </a:solidFill>
              </a:endParaRPr>
            </a:p>
            <a:p>
              <a:r>
                <a:rPr lang="pl-PL" dirty="0">
                  <a:solidFill>
                    <a:schemeClr val="bg1"/>
                  </a:solidFill>
                </a:rPr>
                <a:t>Profesjonalizm</a:t>
              </a:r>
              <a:endParaRPr lang="pl-PL" sz="1200" dirty="0">
                <a:solidFill>
                  <a:schemeClr val="bg1"/>
                </a:solidFill>
              </a:endParaRPr>
            </a:p>
            <a:p>
              <a:r>
                <a:rPr lang="pl-PL" sz="1200" dirty="0">
                  <a:solidFill>
                    <a:schemeClr val="bg1"/>
                  </a:solidFill>
                </a:rPr>
                <a:t>Ekspercka wiedza na temat wykorzystania narzędzi IT, wspierających procesy wytwórcze i dystrybucyjne.</a:t>
              </a:r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6758241" y="3261567"/>
              <a:ext cx="25272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chemeClr val="bg1"/>
                  </a:solidFill>
                </a:rPr>
                <a:t>DSR zapewnia optymalizację </a:t>
              </a:r>
            </a:p>
            <a:p>
              <a:r>
                <a:rPr lang="pl-PL" sz="1200" dirty="0">
                  <a:solidFill>
                    <a:schemeClr val="bg1"/>
                  </a:solidFill>
                </a:rPr>
                <a:t>i integrację procesów wewnętrznych, co jest warunkiem dynamicznego rozwoju firm. Jest to możliwe dzięki wyspecjalizowanym usługom</a:t>
              </a:r>
            </a:p>
            <a:p>
              <a:r>
                <a:rPr lang="pl-PL" sz="1200" dirty="0">
                  <a:solidFill>
                    <a:schemeClr val="bg1"/>
                  </a:solidFill>
                </a:rPr>
                <a:t> i sprawdzonemu oprogramowaniu.</a:t>
              </a:r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6758241" y="2946291"/>
              <a:ext cx="15006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chemeClr val="bg1"/>
                  </a:solidFill>
                </a:rPr>
                <a:t>Optymalizacja</a:t>
              </a:r>
            </a:p>
          </p:txBody>
        </p:sp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az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" b="46829"/>
          <a:stretch/>
        </p:blipFill>
        <p:spPr>
          <a:xfrm>
            <a:off x="0" y="1982973"/>
            <a:ext cx="9144000" cy="289205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34626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DSR </a:t>
            </a:r>
            <a:r>
              <a:rPr lang="pl-PL" sz="2600" dirty="0">
                <a:solidFill>
                  <a:srgbClr val="072A3E"/>
                </a:solidFill>
                <a:latin typeface="+mj-lt"/>
              </a:rPr>
              <a:t>- Struktura działania</a:t>
            </a:r>
          </a:p>
        </p:txBody>
      </p:sp>
      <p:pic>
        <p:nvPicPr>
          <p:cNvPr id="40" name="Obraz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43" y="5809218"/>
            <a:ext cx="3766457" cy="67774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3016" r="2178"/>
          <a:stretch/>
        </p:blipFill>
        <p:spPr>
          <a:xfrm>
            <a:off x="4767942" y="1475014"/>
            <a:ext cx="3824824" cy="3907972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283028" y="494446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>
                <a:solidFill>
                  <a:srgbClr val="072A3E"/>
                </a:solidFill>
                <a:latin typeface="+mj-lt"/>
              </a:rPr>
              <a:t>Kompetencje zespołu DSR mają oparcie w zrozumieniu</a:t>
            </a:r>
          </a:p>
          <a:p>
            <a:r>
              <a:rPr lang="pl-PL" sz="1200" dirty="0">
                <a:solidFill>
                  <a:srgbClr val="072A3E"/>
                </a:solidFill>
                <a:latin typeface="+mj-lt"/>
              </a:rPr>
              <a:t>branżowej specyfiki działania przedsiębiorstw. Wieloletnie</a:t>
            </a:r>
          </a:p>
          <a:p>
            <a:r>
              <a:rPr lang="pl-PL" sz="1200" dirty="0">
                <a:solidFill>
                  <a:srgbClr val="072A3E"/>
                </a:solidFill>
                <a:latin typeface="+mj-lt"/>
              </a:rPr>
              <a:t>doświadczenia z realizacji lokalnych i międzynarodowych</a:t>
            </a:r>
          </a:p>
          <a:p>
            <a:r>
              <a:rPr lang="pl-PL" sz="1200" dirty="0">
                <a:solidFill>
                  <a:srgbClr val="072A3E"/>
                </a:solidFill>
                <a:latin typeface="+mj-lt"/>
              </a:rPr>
              <a:t>projektów oraz dostęp do szerokiej wiedzy partnerów pozwala</a:t>
            </a:r>
          </a:p>
          <a:p>
            <a:r>
              <a:rPr lang="pl-PL" sz="1200" dirty="0">
                <a:solidFill>
                  <a:srgbClr val="072A3E"/>
                </a:solidFill>
                <a:latin typeface="+mj-lt"/>
              </a:rPr>
              <a:t>dopasować usługi do wymagań rynków. Znajomość globalnych</a:t>
            </a:r>
          </a:p>
          <a:p>
            <a:r>
              <a:rPr lang="pl-PL" sz="1200" dirty="0">
                <a:solidFill>
                  <a:srgbClr val="072A3E"/>
                </a:solidFill>
                <a:latin typeface="+mj-lt"/>
              </a:rPr>
              <a:t>standardów obowiązujących w różnych branżach, stanowi</a:t>
            </a:r>
          </a:p>
          <a:p>
            <a:r>
              <a:rPr lang="pl-PL" sz="1200" dirty="0">
                <a:solidFill>
                  <a:srgbClr val="072A3E"/>
                </a:solidFill>
                <a:latin typeface="+mj-lt"/>
              </a:rPr>
              <a:t>o znaczącej i unikalnej wartości usług DSR.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975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2"/>
          <a:stretch/>
        </p:blipFill>
        <p:spPr>
          <a:xfrm>
            <a:off x="3698486" y="5005111"/>
            <a:ext cx="3317393" cy="468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2"/>
          <a:stretch/>
        </p:blipFill>
        <p:spPr>
          <a:xfrm>
            <a:off x="1270702" y="5005111"/>
            <a:ext cx="3317392" cy="46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06099"/>
            <a:ext cx="9144000" cy="2845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85056" y="290908"/>
            <a:ext cx="281160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A12014"/>
                </a:solidFill>
                <a:latin typeface="+mj-lt"/>
              </a:rPr>
              <a:t>Wartości</a:t>
            </a:r>
            <a:r>
              <a:rPr lang="pl-PL" sz="2600" dirty="0">
                <a:solidFill>
                  <a:srgbClr val="116174"/>
                </a:solidFill>
                <a:latin typeface="+mj-lt"/>
              </a:rPr>
              <a:t> firmy DSR</a:t>
            </a:r>
          </a:p>
        </p:txBody>
      </p:sp>
      <p:sp>
        <p:nvSpPr>
          <p:cNvPr id="3" name="Prostokąt 2"/>
          <p:cNvSpPr/>
          <p:nvPr/>
        </p:nvSpPr>
        <p:spPr>
          <a:xfrm>
            <a:off x="72664" y="2182504"/>
            <a:ext cx="31712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FFFFFF"/>
                </a:solidFill>
                <a:latin typeface="+mj-lt"/>
              </a:rPr>
              <a:t>Główne wartości</a:t>
            </a:r>
          </a:p>
          <a:p>
            <a:r>
              <a:rPr lang="pl-PL" sz="1200" dirty="0">
                <a:solidFill>
                  <a:srgbClr val="FFFFFF"/>
                </a:solidFill>
                <a:latin typeface="+mj-lt"/>
              </a:rPr>
              <a:t>DSR nawiązuje w swojej działalności do filozofii </a:t>
            </a:r>
            <a:r>
              <a:rPr lang="pl-PL" sz="1200" b="1" dirty="0">
                <a:solidFill>
                  <a:srgbClr val="FFFFFF"/>
                </a:solidFill>
                <a:latin typeface="+mj-lt"/>
              </a:rPr>
              <a:t>Lean Manufacturing</a:t>
            </a:r>
            <a:r>
              <a:rPr lang="pl-PL" sz="1200" dirty="0">
                <a:solidFill>
                  <a:srgbClr val="FFFFFF"/>
                </a:solidFill>
                <a:latin typeface="+mj-lt"/>
              </a:rPr>
              <a:t>, która wskazuje, że sukces przedsiębiorstwa opiera się nie tylko na wytwarzaniu właściwego produktu.</a:t>
            </a:r>
          </a:p>
          <a:p>
            <a:endParaRPr lang="pl-PL" sz="1200" dirty="0">
              <a:solidFill>
                <a:srgbClr val="FFFFFF"/>
              </a:solidFill>
              <a:latin typeface="+mj-lt"/>
            </a:endParaRPr>
          </a:p>
          <a:p>
            <a:r>
              <a:rPr lang="pl-PL" sz="1200" dirty="0">
                <a:solidFill>
                  <a:srgbClr val="FFFFFF"/>
                </a:solidFill>
                <a:latin typeface="+mj-lt"/>
              </a:rPr>
              <a:t>Wychodząc od koncepcji Lean, DSR działa wg trzech kluczowych wartości:</a:t>
            </a:r>
            <a:endParaRPr lang="pl-PL" sz="1200" dirty="0">
              <a:latin typeface="+mj-lt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378323" y="5462611"/>
            <a:ext cx="27765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A12014"/>
                </a:solidFill>
              </a:rPr>
              <a:t>Rezultaty</a:t>
            </a:r>
          </a:p>
          <a:p>
            <a:r>
              <a:rPr lang="pl-PL" sz="1100" dirty="0">
                <a:solidFill>
                  <a:srgbClr val="072A3E"/>
                </a:solidFill>
                <a:latin typeface="+mj-lt"/>
              </a:rPr>
              <a:t>Identyfikujemy obszary, w których inwestycja w IT zapewni najlepsze efekty i największy zwrot. Chcemy, aby dzięki wsparciu IT każdy Klient uzyskał realne korzyści w postaci bardziej wydajnej produkcji, lepszej obsługi Klienta i redukcji strat.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0"/>
          <a:stretch/>
        </p:blipFill>
        <p:spPr>
          <a:xfrm>
            <a:off x="-337462" y="5005111"/>
            <a:ext cx="1867199" cy="46800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911564" y="5462611"/>
            <a:ext cx="2497865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A12014"/>
                </a:solidFill>
              </a:rPr>
              <a:t>Dynamizm</a:t>
            </a:r>
          </a:p>
          <a:p>
            <a:r>
              <a:rPr lang="pl-PL" sz="1100" dirty="0">
                <a:solidFill>
                  <a:srgbClr val="072A3E"/>
                </a:solidFill>
              </a:rPr>
              <a:t>Każde przedsiębiorstwo traktujemy indywidualnie. Dostarczamy wyselekcjonowane narzędzia pomagające Klientom szybko i właściwie reagować na nowe wymagania rynku.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3831667" y="5473111"/>
            <a:ext cx="23718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A12014"/>
                </a:solidFill>
              </a:rPr>
              <a:t>Synergia</a:t>
            </a:r>
          </a:p>
          <a:p>
            <a:r>
              <a:rPr lang="pl-PL" sz="1100" dirty="0">
                <a:solidFill>
                  <a:srgbClr val="072A3E"/>
                </a:solidFill>
              </a:rPr>
              <a:t>Integrujemy wcześniej wdrożone systemy (m.in. ERP, MES i APS) z wprowadzonymi przez nas nowymi</a:t>
            </a:r>
          </a:p>
          <a:p>
            <a:r>
              <a:rPr lang="pl-PL" sz="1100" dirty="0">
                <a:solidFill>
                  <a:srgbClr val="072A3E"/>
                </a:solidFill>
              </a:rPr>
              <a:t>rozwiązaniami, aby dzięki ich współdziałaniu Klient osiągał maksymalne korzyści.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34501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85056" y="290908"/>
            <a:ext cx="35193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A12014"/>
                </a:solidFill>
                <a:latin typeface="+mj-lt"/>
              </a:rPr>
              <a:t>Przychody i zatrudnienie</a:t>
            </a:r>
            <a:r>
              <a:rPr lang="pl-PL" sz="2600" dirty="0">
                <a:solidFill>
                  <a:srgbClr val="116174"/>
                </a:solidFill>
                <a:latin typeface="+mj-lt"/>
              </a:rPr>
              <a:t> 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  <p:graphicFrame>
        <p:nvGraphicFramePr>
          <p:cNvPr id="1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012882"/>
              </p:ext>
            </p:extLst>
          </p:nvPr>
        </p:nvGraphicFramePr>
        <p:xfrm>
          <a:off x="185057" y="1521921"/>
          <a:ext cx="8257378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68287179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099"/>
            <a:ext cx="9144000" cy="28458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43" y="5809218"/>
            <a:ext cx="3766457" cy="67774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" y="709669"/>
            <a:ext cx="9144000" cy="33911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83028" y="290907"/>
            <a:ext cx="31930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600" dirty="0">
                <a:solidFill>
                  <a:srgbClr val="C00000"/>
                </a:solidFill>
                <a:latin typeface="+mj-lt"/>
              </a:rPr>
              <a:t>Nagrody i wyróżnienia</a:t>
            </a:r>
          </a:p>
        </p:txBody>
      </p:sp>
      <p:sp>
        <p:nvSpPr>
          <p:cNvPr id="3" name="Prostokąt 2"/>
          <p:cNvSpPr/>
          <p:nvPr/>
        </p:nvSpPr>
        <p:spPr>
          <a:xfrm>
            <a:off x="127093" y="2474090"/>
            <a:ext cx="334898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Firma DSR została dwukrotnie wyróżniona        przez redakcję pisma </a:t>
            </a:r>
            <a:r>
              <a:rPr lang="pl-PL" sz="1200" b="1" dirty="0">
                <a:solidFill>
                  <a:schemeClr val="bg1"/>
                </a:solidFill>
              </a:rPr>
              <a:t>Manufacturing Systems Information</a:t>
            </a:r>
            <a:r>
              <a:rPr lang="pl-PL" sz="1200" dirty="0">
                <a:solidFill>
                  <a:schemeClr val="bg1"/>
                </a:solidFill>
              </a:rPr>
              <a:t> nagrodą „Najlepszy dostawca IT dla przemysłu” w kategorii wdrożenia systemów</a:t>
            </a:r>
          </a:p>
          <a:p>
            <a:r>
              <a:rPr lang="pl-PL" sz="1200" dirty="0">
                <a:solidFill>
                  <a:schemeClr val="bg1"/>
                </a:solidFill>
              </a:rPr>
              <a:t>planowania i harmonogramowania produkcji (APS). </a:t>
            </a:r>
          </a:p>
          <a:p>
            <a:endParaRPr lang="pl-PL" sz="1200" dirty="0">
              <a:solidFill>
                <a:schemeClr val="bg1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Wyróżnienie jest tym bardziej znaczące, że zostało oparte na opiniach Klientów. Korzyści uzyskiwane </a:t>
            </a:r>
          </a:p>
          <a:p>
            <a:r>
              <a:rPr lang="pl-PL" sz="1200" dirty="0">
                <a:solidFill>
                  <a:schemeClr val="bg1"/>
                </a:solidFill>
              </a:rPr>
              <a:t>z zastosowania wdrożonego oprogramowania stanowią podstawowy argument dla wyróżnienia</a:t>
            </a:r>
          </a:p>
          <a:p>
            <a:r>
              <a:rPr lang="pl-PL" sz="1200" dirty="0">
                <a:solidFill>
                  <a:schemeClr val="bg1"/>
                </a:solidFill>
              </a:rPr>
              <a:t>dostawcy.</a:t>
            </a:r>
            <a:endParaRPr lang="pl-PL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83028" y="1098211"/>
            <a:ext cx="3528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116174"/>
                </a:solidFill>
                <a:latin typeface="+mj-lt"/>
              </a:rPr>
              <a:t>Najlepszy dostawca IT dla przemysłu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71190" r="76190" b="6443"/>
          <a:stretch/>
        </p:blipFill>
        <p:spPr>
          <a:xfrm>
            <a:off x="4126945" y="2474090"/>
            <a:ext cx="4704559" cy="347614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37" y="129998"/>
            <a:ext cx="1089864" cy="4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578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3070</TotalTime>
  <Words>1660</Words>
  <Application>Microsoft Office PowerPoint</Application>
  <PresentationFormat>Pokaz na ekranie (4:3)</PresentationFormat>
  <Paragraphs>267</Paragraphs>
  <Slides>42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9" baseType="lpstr">
      <vt:lpstr>Arial</vt:lpstr>
      <vt:lpstr>Arial</vt:lpstr>
      <vt:lpstr>Calibri</vt:lpstr>
      <vt:lpstr>Calibri Light</vt:lpstr>
      <vt:lpstr>PFAgoraSansPro-Italic</vt:lpstr>
      <vt:lpstr>Symbol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Adam Stachowski</dc:creator>
  <cp:lastModifiedBy>Maciej Zaręba</cp:lastModifiedBy>
  <cp:revision>136</cp:revision>
  <dcterms:created xsi:type="dcterms:W3CDTF">2015-03-16T16:15:13Z</dcterms:created>
  <dcterms:modified xsi:type="dcterms:W3CDTF">2017-03-05T20:10:08Z</dcterms:modified>
</cp:coreProperties>
</file>